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15" r:id="rId3"/>
    <p:sldId id="319" r:id="rId4"/>
    <p:sldId id="413" r:id="rId5"/>
    <p:sldId id="317" r:id="rId6"/>
    <p:sldId id="414" r:id="rId7"/>
    <p:sldId id="318"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258" r:id="rId42"/>
    <p:sldId id="259" r:id="rId43"/>
    <p:sldId id="353" r:id="rId44"/>
    <p:sldId id="354" r:id="rId45"/>
    <p:sldId id="355" r:id="rId46"/>
    <p:sldId id="416" r:id="rId47"/>
    <p:sldId id="417" r:id="rId48"/>
    <p:sldId id="356" r:id="rId49"/>
    <p:sldId id="357" r:id="rId50"/>
    <p:sldId id="358" r:id="rId51"/>
    <p:sldId id="359" r:id="rId52"/>
    <p:sldId id="360" r:id="rId53"/>
    <p:sldId id="361" r:id="rId54"/>
    <p:sldId id="362" r:id="rId55"/>
    <p:sldId id="364" r:id="rId56"/>
    <p:sldId id="365" r:id="rId57"/>
    <p:sldId id="369" r:id="rId58"/>
    <p:sldId id="366" r:id="rId59"/>
    <p:sldId id="367" r:id="rId60"/>
    <p:sldId id="368" r:id="rId61"/>
    <p:sldId id="370" r:id="rId62"/>
    <p:sldId id="371" r:id="rId63"/>
    <p:sldId id="372" r:id="rId64"/>
    <p:sldId id="363" r:id="rId65"/>
    <p:sldId id="262" r:id="rId66"/>
    <p:sldId id="263" r:id="rId67"/>
    <p:sldId id="265" r:id="rId68"/>
    <p:sldId id="379" r:id="rId69"/>
    <p:sldId id="380" r:id="rId70"/>
    <p:sldId id="373" r:id="rId71"/>
    <p:sldId id="375" r:id="rId72"/>
    <p:sldId id="376" r:id="rId73"/>
    <p:sldId id="377" r:id="rId74"/>
    <p:sldId id="378" r:id="rId75"/>
    <p:sldId id="391" r:id="rId76"/>
    <p:sldId id="392" r:id="rId77"/>
    <p:sldId id="393" r:id="rId78"/>
    <p:sldId id="418" r:id="rId79"/>
    <p:sldId id="381" r:id="rId80"/>
    <p:sldId id="388" r:id="rId81"/>
    <p:sldId id="383" r:id="rId82"/>
    <p:sldId id="384" r:id="rId83"/>
    <p:sldId id="389" r:id="rId84"/>
    <p:sldId id="390" r:id="rId85"/>
    <p:sldId id="385" r:id="rId86"/>
    <p:sldId id="386" r:id="rId87"/>
    <p:sldId id="387" r:id="rId88"/>
    <p:sldId id="266" r:id="rId89"/>
    <p:sldId id="267" r:id="rId90"/>
    <p:sldId id="268" r:id="rId91"/>
    <p:sldId id="269" r:id="rId92"/>
    <p:sldId id="270" r:id="rId93"/>
    <p:sldId id="271" r:id="rId94"/>
    <p:sldId id="272" r:id="rId95"/>
    <p:sldId id="273" r:id="rId96"/>
    <p:sldId id="274" r:id="rId97"/>
    <p:sldId id="275" r:id="rId98"/>
    <p:sldId id="276" r:id="rId99"/>
    <p:sldId id="277" r:id="rId100"/>
    <p:sldId id="278" r:id="rId101"/>
    <p:sldId id="279" r:id="rId102"/>
    <p:sldId id="309" r:id="rId103"/>
    <p:sldId id="395" r:id="rId104"/>
    <p:sldId id="396" r:id="rId105"/>
    <p:sldId id="399" r:id="rId106"/>
    <p:sldId id="397" r:id="rId107"/>
    <p:sldId id="403" r:id="rId108"/>
    <p:sldId id="402" r:id="rId109"/>
    <p:sldId id="406" r:id="rId110"/>
    <p:sldId id="404" r:id="rId111"/>
    <p:sldId id="405" r:id="rId112"/>
    <p:sldId id="398" r:id="rId113"/>
    <p:sldId id="400" r:id="rId114"/>
    <p:sldId id="401" r:id="rId115"/>
    <p:sldId id="407" r:id="rId116"/>
    <p:sldId id="408" r:id="rId117"/>
    <p:sldId id="411" r:id="rId118"/>
    <p:sldId id="412" r:id="rId119"/>
    <p:sldId id="316" r:id="rId120"/>
    <p:sldId id="409" r:id="rId121"/>
    <p:sldId id="410" r:id="rId122"/>
    <p:sldId id="419"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8" d="100"/>
          <a:sy n="128" d="100"/>
        </p:scale>
        <p:origin x="-181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6AA7A2-0529-C044-84A1-5E305C55D386}"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113296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6AA7A2-0529-C044-84A1-5E305C55D386}"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376416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6AA7A2-0529-C044-84A1-5E305C55D386}"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409995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9164D75-8331-4BFD-9604-3550817E011B}" type="slidenum">
              <a:rPr lang="en-US"/>
              <a:pPr>
                <a:defRPr/>
              </a:pPr>
              <a:t>‹#›</a:t>
            </a:fld>
            <a:endParaRPr lang="en-US"/>
          </a:p>
        </p:txBody>
      </p:sp>
    </p:spTree>
    <p:extLst>
      <p:ext uri="{BB962C8B-B14F-4D97-AF65-F5344CB8AC3E}">
        <p14:creationId xmlns:p14="http://schemas.microsoft.com/office/powerpoint/2010/main" val="316920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B9F9611-ABA3-41A7-9D4E-79182894966B}" type="slidenum">
              <a:rPr lang="en-US"/>
              <a:pPr>
                <a:defRPr/>
              </a:pPr>
              <a:t>‹#›</a:t>
            </a:fld>
            <a:endParaRPr lang="en-US"/>
          </a:p>
        </p:txBody>
      </p:sp>
    </p:spTree>
    <p:extLst>
      <p:ext uri="{BB962C8B-B14F-4D97-AF65-F5344CB8AC3E}">
        <p14:creationId xmlns:p14="http://schemas.microsoft.com/office/powerpoint/2010/main" val="428002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6AA7A2-0529-C044-84A1-5E305C55D386}"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292288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6AA7A2-0529-C044-84A1-5E305C55D386}"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21074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6AA7A2-0529-C044-84A1-5E305C55D386}" type="datetimeFigureOut">
              <a:rPr lang="en-US" smtClean="0"/>
              <a:t>3/15/17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376996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6AA7A2-0529-C044-84A1-5E305C55D386}" type="datetimeFigureOut">
              <a:rPr lang="en-US" smtClean="0"/>
              <a:t>3/15/17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38162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6AA7A2-0529-C044-84A1-5E305C55D386}" type="datetimeFigureOut">
              <a:rPr lang="en-US" smtClean="0"/>
              <a:t>3/15/17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423172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AA7A2-0529-C044-84A1-5E305C55D386}" type="datetimeFigureOut">
              <a:rPr lang="en-US" smtClean="0"/>
              <a:t>3/15/17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397729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6AA7A2-0529-C044-84A1-5E305C55D386}" type="datetimeFigureOut">
              <a:rPr lang="en-US" smtClean="0"/>
              <a:t>3/15/17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412914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6AA7A2-0529-C044-84A1-5E305C55D386}" type="datetimeFigureOut">
              <a:rPr lang="en-US" smtClean="0"/>
              <a:t>3/15/17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C6F069-A514-FD48-A50F-44EE66482C6C}" type="slidenum">
              <a:rPr lang="en-US" smtClean="0"/>
              <a:t>‹#›</a:t>
            </a:fld>
            <a:endParaRPr lang="en-US"/>
          </a:p>
        </p:txBody>
      </p:sp>
    </p:spTree>
    <p:extLst>
      <p:ext uri="{BB962C8B-B14F-4D97-AF65-F5344CB8AC3E}">
        <p14:creationId xmlns:p14="http://schemas.microsoft.com/office/powerpoint/2010/main" val="35881042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AA7A2-0529-C044-84A1-5E305C55D386}" type="datetimeFigureOut">
              <a:rPr lang="en-US" smtClean="0"/>
              <a:t>3/15/17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6F069-A514-FD48-A50F-44EE66482C6C}" type="slidenum">
              <a:rPr lang="en-US" smtClean="0"/>
              <a:t>‹#›</a:t>
            </a:fld>
            <a:endParaRPr lang="en-US"/>
          </a:p>
        </p:txBody>
      </p:sp>
    </p:spTree>
    <p:extLst>
      <p:ext uri="{BB962C8B-B14F-4D97-AF65-F5344CB8AC3E}">
        <p14:creationId xmlns:p14="http://schemas.microsoft.com/office/powerpoint/2010/main" val="3000651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 Id="rId3" Type="http://schemas.openxmlformats.org/officeDocument/2006/relationships/image" Target="../media/image10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lalique.com/rene-lalique-biography" TargetMode="External"/><Relationship Id="rId3" Type="http://schemas.openxmlformats.org/officeDocument/2006/relationships/hyperlink" Target="https://www.youtube.com/watch?v=KustrPMZqQg"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 Id="rId3" Type="http://schemas.openxmlformats.org/officeDocument/2006/relationships/image" Target="../media/image11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png"/><Relationship Id="rId6" Type="http://schemas.openxmlformats.org/officeDocument/2006/relationships/image" Target="../media/image122.jpeg"/><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onet.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itannica.com/art/Art-Nouveau/images-videos/The-Whiplash-Art-Nouveau-tapestry-by-Hermann-Obrist-silk-embroidered/429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t-nouveau-around-the-world.org/en/artistes/guimard.htm" TargetMode="External"/><Relationship Id="rId3" Type="http://schemas.openxmlformats.org/officeDocument/2006/relationships/hyperlink" Target="http://lartnouveau.com/artistes/guimard.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 Id="rId3"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LBH_cZfr_qU" TargetMode="External"/><Relationship Id="rId3"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13.xml"/><Relationship Id="rId2" Type="http://schemas.openxmlformats.org/officeDocument/2006/relationships/image" Target="../media/image6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10886870" TargetMode="Externa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luffton.edu/homepages/facstaff/sullivanm/sidney/sidney.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MMEPA3HRPU" TargetMode="Externa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 Id="rId3" Type="http://schemas.openxmlformats.org/officeDocument/2006/relationships/image" Target="../media/image9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 Id="rId3" Type="http://schemas.openxmlformats.org/officeDocument/2006/relationships/image" Target="../media/image9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000" dirty="0" smtClean="0">
                <a:latin typeface="Arial"/>
                <a:cs typeface="Arial"/>
              </a:rPr>
              <a:t>ART 1600 – The Aesthetics of Architecture, Interiors, and Design</a:t>
            </a:r>
            <a:br>
              <a:rPr lang="en-US" sz="2000" dirty="0" smtClean="0">
                <a:latin typeface="Arial"/>
                <a:cs typeface="Arial"/>
              </a:rPr>
            </a:br>
            <a:r>
              <a:rPr lang="en-US" sz="1400" dirty="0" smtClean="0">
                <a:latin typeface="Arial"/>
                <a:cs typeface="Arial"/>
              </a:rPr>
              <a:t>Matthew Ziff, Associate Professor, Interior Architecture Area Chair</a:t>
            </a:r>
            <a:br>
              <a:rPr lang="en-US" sz="1400" dirty="0" smtClean="0">
                <a:latin typeface="Arial"/>
                <a:cs typeface="Arial"/>
              </a:rPr>
            </a:br>
            <a:r>
              <a:rPr lang="en-US" sz="1400" dirty="0" smtClean="0">
                <a:latin typeface="Arial"/>
                <a:cs typeface="Arial"/>
              </a:rPr>
              <a:t>S</a:t>
            </a:r>
            <a:r>
              <a:rPr lang="en-US" sz="1400" dirty="0" smtClean="0">
                <a:latin typeface="Arial"/>
                <a:cs typeface="Arial"/>
              </a:rPr>
              <a:t>pring </a:t>
            </a:r>
            <a:r>
              <a:rPr lang="en-US" sz="1400" dirty="0" smtClean="0">
                <a:latin typeface="Arial"/>
                <a:cs typeface="Arial"/>
              </a:rPr>
              <a:t>Semester </a:t>
            </a:r>
            <a:r>
              <a:rPr lang="en-US" sz="1400" dirty="0" smtClean="0">
                <a:latin typeface="Arial"/>
                <a:cs typeface="Arial"/>
              </a:rPr>
              <a:t>2017</a:t>
            </a:r>
            <a:br>
              <a:rPr lang="en-US" sz="1400" dirty="0" smtClean="0">
                <a:latin typeface="Arial"/>
                <a:cs typeface="Arial"/>
              </a:rPr>
            </a:br>
            <a:endParaRPr lang="en-US" sz="1400" dirty="0"/>
          </a:p>
        </p:txBody>
      </p:sp>
      <p:sp>
        <p:nvSpPr>
          <p:cNvPr id="8" name="Content Placeholder 7"/>
          <p:cNvSpPr>
            <a:spLocks noGrp="1"/>
          </p:cNvSpPr>
          <p:nvPr>
            <p:ph idx="1"/>
          </p:nvPr>
        </p:nvSpPr>
        <p:spPr/>
        <p:txBody>
          <a:bodyPr/>
          <a:lstStyle/>
          <a:p>
            <a:pPr marL="0" indent="0" algn="ctr">
              <a:buNone/>
            </a:pPr>
            <a:endParaRPr lang="en-US" dirty="0" smtClean="0">
              <a:latin typeface="Arial"/>
              <a:cs typeface="Arial"/>
            </a:endParaRPr>
          </a:p>
          <a:p>
            <a:pPr marL="0" indent="0" algn="ctr">
              <a:buNone/>
            </a:pPr>
            <a:r>
              <a:rPr lang="en-US" sz="3200" dirty="0" smtClean="0">
                <a:latin typeface="Arial"/>
                <a:cs typeface="Arial"/>
              </a:rPr>
              <a:t>Historical Overview: Part 2</a:t>
            </a:r>
          </a:p>
          <a:p>
            <a:pPr marL="0" indent="0" algn="ctr">
              <a:buNone/>
            </a:pPr>
            <a:r>
              <a:rPr lang="en-US" sz="3200" dirty="0" smtClean="0">
                <a:latin typeface="Arial"/>
                <a:cs typeface="Arial"/>
              </a:rPr>
              <a:t>Important Aesthetic Developments:</a:t>
            </a:r>
          </a:p>
          <a:p>
            <a:pPr marL="0" indent="0" algn="ctr">
              <a:buNone/>
            </a:pPr>
            <a:r>
              <a:rPr lang="en-US" sz="3200" dirty="0" smtClean="0">
                <a:latin typeface="Arial"/>
                <a:cs typeface="Arial"/>
              </a:rPr>
              <a:t>Late 1800’s - 1915</a:t>
            </a:r>
          </a:p>
          <a:p>
            <a:pPr marL="0" indent="0" algn="ctr">
              <a:buNone/>
            </a:pPr>
            <a:endParaRPr lang="en-US" dirty="0"/>
          </a:p>
        </p:txBody>
      </p:sp>
    </p:spTree>
    <p:extLst>
      <p:ext uri="{BB962C8B-B14F-4D97-AF65-F5344CB8AC3E}">
        <p14:creationId xmlns:p14="http://schemas.microsoft.com/office/powerpoint/2010/main" val="2160409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Charles Rennie Mackintosh </a:t>
            </a:r>
            <a:r>
              <a:rPr lang="en-US" sz="1800" dirty="0"/>
              <a:t>(1868 – </a:t>
            </a:r>
            <a:r>
              <a:rPr lang="en-US" sz="1800" dirty="0" smtClean="0"/>
              <a:t>1928)</a:t>
            </a:r>
            <a:endParaRPr lang="en-US" sz="1800" dirty="0"/>
          </a:p>
        </p:txBody>
      </p:sp>
      <p:sp>
        <p:nvSpPr>
          <p:cNvPr id="3" name="Content Placeholder 2"/>
          <p:cNvSpPr>
            <a:spLocks noGrp="1"/>
          </p:cNvSpPr>
          <p:nvPr>
            <p:ph idx="1"/>
          </p:nvPr>
        </p:nvSpPr>
        <p:spPr/>
        <p:txBody>
          <a:bodyPr>
            <a:normAutofit/>
          </a:bodyPr>
          <a:lstStyle/>
          <a:p>
            <a:r>
              <a:rPr lang="en-US" dirty="0"/>
              <a:t>Mackintosh’s career was a relatively short one, but of significant quality and impact. </a:t>
            </a:r>
            <a:endParaRPr lang="en-US" dirty="0" smtClean="0"/>
          </a:p>
          <a:p>
            <a:endParaRPr lang="en-US" dirty="0"/>
          </a:p>
          <a:p>
            <a:r>
              <a:rPr lang="en-US" dirty="0" smtClean="0"/>
              <a:t>All </a:t>
            </a:r>
            <a:r>
              <a:rPr lang="en-US" dirty="0"/>
              <a:t>his major commissions were between 1896 and 1906, where he designed private homes, commercial buildings, interior renovations, church, and furniture. </a:t>
            </a:r>
            <a:endParaRPr lang="en-US" dirty="0" smtClean="0"/>
          </a:p>
          <a:p>
            <a:endParaRPr lang="en-US" dirty="0"/>
          </a:p>
          <a:p>
            <a:r>
              <a:rPr lang="en-US" dirty="0" smtClean="0"/>
              <a:t>He </a:t>
            </a:r>
            <a:r>
              <a:rPr lang="en-US" dirty="0"/>
              <a:t>died on December 10, 1928 of throat cancer.</a:t>
            </a:r>
          </a:p>
        </p:txBody>
      </p:sp>
    </p:spTree>
    <p:extLst>
      <p:ext uri="{BB962C8B-B14F-4D97-AF65-F5344CB8AC3E}">
        <p14:creationId xmlns:p14="http://schemas.microsoft.com/office/powerpoint/2010/main" val="3043666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p:txBody>
          <a:bodyPr/>
          <a:lstStyle/>
          <a:p>
            <a:pPr eaLnBrk="1" hangingPunct="1"/>
            <a:endParaRPr lang="en-US" smtClean="0"/>
          </a:p>
        </p:txBody>
      </p:sp>
      <p:pic>
        <p:nvPicPr>
          <p:cNvPr id="78851" name="Picture 4" descr="handrail"/>
          <p:cNvPicPr>
            <a:picLocks noGrp="1" noChangeAspect="1" noChangeArrowheads="1"/>
          </p:cNvPicPr>
          <p:nvPr>
            <p:ph idx="1"/>
          </p:nvPr>
        </p:nvPicPr>
        <p:blipFill>
          <a:blip r:embed="rId2" cstate="print"/>
          <a:srcRect/>
          <a:stretch>
            <a:fillRect/>
          </a:stretch>
        </p:blipFill>
        <p:spPr>
          <a:xfrm>
            <a:off x="0" y="0"/>
            <a:ext cx="9144000" cy="6450013"/>
          </a:xfrm>
          <a:noFill/>
        </p:spPr>
      </p:pic>
    </p:spTree>
    <p:extLst>
      <p:ext uri="{BB962C8B-B14F-4D97-AF65-F5344CB8AC3E}">
        <p14:creationId xmlns:p14="http://schemas.microsoft.com/office/powerpoint/2010/main" val="38116776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title"/>
          </p:nvPr>
        </p:nvSpPr>
        <p:spPr/>
        <p:txBody>
          <a:bodyPr/>
          <a:lstStyle/>
          <a:p>
            <a:pPr eaLnBrk="1" hangingPunct="1"/>
            <a:endParaRPr lang="en-US" smtClean="0"/>
          </a:p>
        </p:txBody>
      </p:sp>
      <p:pic>
        <p:nvPicPr>
          <p:cNvPr id="79875" name="Picture 8" descr="fireplace"/>
          <p:cNvPicPr>
            <a:picLocks noGrp="1" noChangeAspect="1" noChangeArrowheads="1"/>
          </p:cNvPicPr>
          <p:nvPr>
            <p:ph idx="1"/>
          </p:nvPr>
        </p:nvPicPr>
        <p:blipFill>
          <a:blip r:embed="rId2" cstate="print"/>
          <a:srcRect/>
          <a:stretch>
            <a:fillRect/>
          </a:stretch>
        </p:blipFill>
        <p:spPr>
          <a:xfrm>
            <a:off x="0" y="0"/>
            <a:ext cx="9144000" cy="6529388"/>
          </a:xfrm>
          <a:noFill/>
        </p:spPr>
      </p:pic>
    </p:spTree>
    <p:extLst>
      <p:ext uri="{BB962C8B-B14F-4D97-AF65-F5344CB8AC3E}">
        <p14:creationId xmlns:p14="http://schemas.microsoft.com/office/powerpoint/2010/main" val="3467293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smtClean="0"/>
              <a:t>Art Nouveau Artists</a:t>
            </a:r>
            <a:br>
              <a:rPr lang="en-US" sz="4000" smtClean="0"/>
            </a:br>
            <a:endParaRPr lang="en-US" sz="4000" smtClean="0"/>
          </a:p>
        </p:txBody>
      </p:sp>
      <p:pic>
        <p:nvPicPr>
          <p:cNvPr id="88067" name="Picture 4" descr="kli-1907-kiss"/>
          <p:cNvPicPr>
            <a:picLocks noGrp="1" noChangeAspect="1" noChangeArrowheads="1"/>
          </p:cNvPicPr>
          <p:nvPr>
            <p:ph sz="half" idx="1"/>
          </p:nvPr>
        </p:nvPicPr>
        <p:blipFill>
          <a:blip r:embed="rId2" cstate="print"/>
          <a:srcRect/>
          <a:stretch>
            <a:fillRect/>
          </a:stretch>
        </p:blipFill>
        <p:spPr>
          <a:xfrm>
            <a:off x="762000" y="1447800"/>
            <a:ext cx="4351338" cy="4419600"/>
          </a:xfrm>
          <a:noFill/>
        </p:spPr>
      </p:pic>
      <p:sp>
        <p:nvSpPr>
          <p:cNvPr id="88070" name="Text Box 9"/>
          <p:cNvSpPr txBox="1">
            <a:spLocks noChangeArrowheads="1"/>
          </p:cNvSpPr>
          <p:nvPr/>
        </p:nvSpPr>
        <p:spPr bwMode="auto">
          <a:xfrm>
            <a:off x="685800" y="6096000"/>
            <a:ext cx="3048000" cy="1160463"/>
          </a:xfrm>
          <a:prstGeom prst="rect">
            <a:avLst/>
          </a:prstGeom>
          <a:noFill/>
          <a:ln w="9525">
            <a:noFill/>
            <a:miter lim="800000"/>
            <a:headEnd/>
            <a:tailEnd/>
          </a:ln>
        </p:spPr>
        <p:txBody>
          <a:bodyPr>
            <a:spAutoFit/>
          </a:bodyPr>
          <a:lstStyle/>
          <a:p>
            <a:pPr>
              <a:spcBef>
                <a:spcPct val="50000"/>
              </a:spcBef>
            </a:pPr>
            <a:r>
              <a:rPr lang="en-US" sz="2800" dirty="0" err="1" smtClean="0"/>
              <a:t>Gustave</a:t>
            </a:r>
            <a:r>
              <a:rPr lang="en-US" sz="2800" dirty="0" smtClean="0"/>
              <a:t> Klimt</a:t>
            </a:r>
            <a:endParaRPr lang="en-US" sz="2800" dirty="0"/>
          </a:p>
          <a:p>
            <a:pPr>
              <a:spcBef>
                <a:spcPct val="50000"/>
              </a:spcBef>
            </a:pPr>
            <a:endParaRPr lang="en-US" sz="2800" dirty="0"/>
          </a:p>
        </p:txBody>
      </p:sp>
      <p:pic>
        <p:nvPicPr>
          <p:cNvPr id="3" name="Content Placeholder 2"/>
          <p:cNvPicPr>
            <a:picLocks noGrp="1" noChangeAspect="1"/>
          </p:cNvPicPr>
          <p:nvPr>
            <p:ph sz="half" idx="2"/>
          </p:nvPr>
        </p:nvPicPr>
        <p:blipFill>
          <a:blip r:embed="rId3"/>
          <a:srcRect l="-7363" r="-7363"/>
          <a:stretch>
            <a:fillRect/>
          </a:stretch>
        </p:blipFill>
        <p:spPr>
          <a:xfrm>
            <a:off x="5113338" y="1417638"/>
            <a:ext cx="3070538" cy="3441079"/>
          </a:xfrm>
        </p:spPr>
      </p:pic>
    </p:spTree>
    <p:extLst>
      <p:ext uri="{BB962C8B-B14F-4D97-AF65-F5344CB8AC3E}">
        <p14:creationId xmlns:p14="http://schemas.microsoft.com/office/powerpoint/2010/main" val="33510162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“Adele </a:t>
            </a:r>
            <a:r>
              <a:rPr lang="en-US" sz="2400" dirty="0"/>
              <a:t>Bloch-Bauer </a:t>
            </a:r>
            <a:r>
              <a:rPr lang="en-US" sz="2400" dirty="0" smtClean="0"/>
              <a:t>I” </a:t>
            </a:r>
            <a:r>
              <a:rPr lang="en-US" sz="2400" dirty="0"/>
              <a:t>(1907), </a:t>
            </a:r>
            <a:r>
              <a:rPr lang="en-US" sz="2400" dirty="0" smtClean="0"/>
              <a:t>by </a:t>
            </a:r>
            <a:r>
              <a:rPr lang="en-US" sz="2400" dirty="0" err="1" smtClean="0"/>
              <a:t>Gustave</a:t>
            </a:r>
            <a:r>
              <a:rPr lang="en-US" sz="2400" dirty="0" smtClean="0"/>
              <a:t> Klimt</a:t>
            </a:r>
            <a:br>
              <a:rPr lang="en-US" sz="2400" dirty="0" smtClean="0"/>
            </a:br>
            <a:r>
              <a:rPr lang="en-US" sz="2000" dirty="0" smtClean="0"/>
              <a:t>sold </a:t>
            </a:r>
            <a:r>
              <a:rPr lang="en-US" sz="2000" dirty="0"/>
              <a:t>for a record $135 million in 2006, Neue Galerie, New York</a:t>
            </a:r>
          </a:p>
        </p:txBody>
      </p:sp>
      <p:pic>
        <p:nvPicPr>
          <p:cNvPr id="5" name="Content Placeholder 4"/>
          <p:cNvPicPr>
            <a:picLocks noGrp="1" noChangeAspect="1"/>
          </p:cNvPicPr>
          <p:nvPr>
            <p:ph idx="1"/>
          </p:nvPr>
        </p:nvPicPr>
        <p:blipFill>
          <a:blip r:embed="rId2"/>
          <a:srcRect l="-41029" r="-41029"/>
          <a:stretch>
            <a:fillRect/>
          </a:stretch>
        </p:blipFill>
        <p:spPr>
          <a:xfrm>
            <a:off x="111415" y="1600200"/>
            <a:ext cx="9032585" cy="4967574"/>
          </a:xfrm>
        </p:spPr>
      </p:pic>
    </p:spTree>
    <p:extLst>
      <p:ext uri="{BB962C8B-B14F-4D97-AF65-F5344CB8AC3E}">
        <p14:creationId xmlns:p14="http://schemas.microsoft.com/office/powerpoint/2010/main" val="25241973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Embrace” by Gustav Klimt</a:t>
            </a:r>
            <a:endParaRPr lang="en-US" sz="2800" dirty="0"/>
          </a:p>
        </p:txBody>
      </p:sp>
      <p:pic>
        <p:nvPicPr>
          <p:cNvPr id="4" name="Content Placeholder 3"/>
          <p:cNvPicPr>
            <a:picLocks noGrp="1" noChangeAspect="1"/>
          </p:cNvPicPr>
          <p:nvPr>
            <p:ph idx="1"/>
          </p:nvPr>
        </p:nvPicPr>
        <p:blipFill>
          <a:blip r:embed="rId2"/>
          <a:srcRect l="-96147" r="-96147"/>
          <a:stretch>
            <a:fillRect/>
          </a:stretch>
        </p:blipFill>
        <p:spPr/>
      </p:pic>
    </p:spTree>
    <p:extLst>
      <p:ext uri="{BB962C8B-B14F-4D97-AF65-F5344CB8AC3E}">
        <p14:creationId xmlns:p14="http://schemas.microsoft.com/office/powerpoint/2010/main" val="15249133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Gustav Klimt</a:t>
            </a:r>
            <a:br>
              <a:rPr lang="en-US" dirty="0" smtClean="0"/>
            </a:br>
            <a:r>
              <a:rPr lang="en-US" sz="2000" dirty="0" smtClean="0"/>
              <a:t>Art Nouveau artist</a:t>
            </a:r>
            <a:endParaRPr lang="en-US" sz="2000" dirty="0"/>
          </a:p>
        </p:txBody>
      </p:sp>
      <p:sp>
        <p:nvSpPr>
          <p:cNvPr id="3" name="Content Placeholder 2"/>
          <p:cNvSpPr>
            <a:spLocks noGrp="1"/>
          </p:cNvSpPr>
          <p:nvPr>
            <p:ph idx="1"/>
          </p:nvPr>
        </p:nvSpPr>
        <p:spPr/>
        <p:txBody>
          <a:bodyPr/>
          <a:lstStyle/>
          <a:p>
            <a:r>
              <a:rPr lang="en-US" b="1" dirty="0"/>
              <a:t>Gustav Klimt</a:t>
            </a:r>
            <a:r>
              <a:rPr lang="en-US" dirty="0"/>
              <a:t> (July 14, 1862 – February 6, 1918) was an Austrian symbolist painter and one of the most prominent members of the Vienna Secession movement. </a:t>
            </a:r>
            <a:endParaRPr lang="en-US" dirty="0" smtClean="0"/>
          </a:p>
          <a:p>
            <a:r>
              <a:rPr lang="en-US" dirty="0" smtClean="0"/>
              <a:t>Klimt </a:t>
            </a:r>
            <a:r>
              <a:rPr lang="en-US" dirty="0"/>
              <a:t>is noted for his paintings, murals, sketches, and other objets d'art. </a:t>
            </a:r>
            <a:endParaRPr lang="en-US" dirty="0" smtClean="0"/>
          </a:p>
          <a:p>
            <a:r>
              <a:rPr lang="en-US" dirty="0" smtClean="0"/>
              <a:t>Klimt's </a:t>
            </a:r>
            <a:r>
              <a:rPr lang="en-US" dirty="0"/>
              <a:t>primary subject was the female body</a:t>
            </a:r>
            <a:r>
              <a:rPr lang="en-US" dirty="0" smtClean="0"/>
              <a:t>,</a:t>
            </a:r>
            <a:r>
              <a:rPr lang="en-US" baseline="30000" dirty="0"/>
              <a:t> </a:t>
            </a:r>
            <a:r>
              <a:rPr lang="en-US" dirty="0" smtClean="0"/>
              <a:t>and </a:t>
            </a:r>
            <a:r>
              <a:rPr lang="en-US" dirty="0"/>
              <a:t>his works are marked by a frank </a:t>
            </a:r>
            <a:r>
              <a:rPr lang="en-US" dirty="0" smtClean="0"/>
              <a:t>eroticism.</a:t>
            </a:r>
            <a:r>
              <a:rPr lang="en-US" baseline="30000" dirty="0"/>
              <a:t> </a:t>
            </a:r>
            <a:r>
              <a:rPr lang="en-US" dirty="0" smtClean="0"/>
              <a:t> In </a:t>
            </a:r>
            <a:r>
              <a:rPr lang="en-US" dirty="0"/>
              <a:t>addition to his figurative works, which include allegories and portraits, he painted landscapes. </a:t>
            </a:r>
            <a:endParaRPr lang="en-US" dirty="0" smtClean="0"/>
          </a:p>
          <a:p>
            <a:r>
              <a:rPr lang="en-US" dirty="0" smtClean="0"/>
              <a:t>Among </a:t>
            </a:r>
            <a:r>
              <a:rPr lang="en-US" dirty="0"/>
              <a:t>the artists of the Vienna Secession, Klimt was the most influenced by Japanese art and its methods.</a:t>
            </a:r>
          </a:p>
        </p:txBody>
      </p:sp>
    </p:spTree>
    <p:extLst>
      <p:ext uri="{BB962C8B-B14F-4D97-AF65-F5344CB8AC3E}">
        <p14:creationId xmlns:p14="http://schemas.microsoft.com/office/powerpoint/2010/main" val="29293618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“Hope II” 1907, Gustav Klimt</a:t>
            </a:r>
            <a:endParaRPr lang="en-US" dirty="0"/>
          </a:p>
        </p:txBody>
      </p:sp>
      <p:pic>
        <p:nvPicPr>
          <p:cNvPr id="7" name="Content Placeholder 6"/>
          <p:cNvPicPr>
            <a:picLocks noGrp="1" noChangeAspect="1"/>
          </p:cNvPicPr>
          <p:nvPr>
            <p:ph idx="1"/>
          </p:nvPr>
        </p:nvPicPr>
        <p:blipFill>
          <a:blip r:embed="rId2"/>
          <a:srcRect l="-42166" r="-42166"/>
          <a:stretch>
            <a:fillRect/>
          </a:stretch>
        </p:blipFill>
        <p:spPr/>
      </p:pic>
    </p:spTree>
    <p:extLst>
      <p:ext uri="{BB962C8B-B14F-4D97-AF65-F5344CB8AC3E}">
        <p14:creationId xmlns:p14="http://schemas.microsoft.com/office/powerpoint/2010/main" val="9686659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Aubrey Beardsley, 1872-1898</a:t>
            </a:r>
            <a:endParaRPr lang="en-US" dirty="0"/>
          </a:p>
        </p:txBody>
      </p:sp>
      <p:sp>
        <p:nvSpPr>
          <p:cNvPr id="3" name="Content Placeholder 2"/>
          <p:cNvSpPr>
            <a:spLocks noGrp="1"/>
          </p:cNvSpPr>
          <p:nvPr>
            <p:ph idx="1"/>
          </p:nvPr>
        </p:nvSpPr>
        <p:spPr/>
        <p:txBody>
          <a:bodyPr>
            <a:normAutofit/>
          </a:bodyPr>
          <a:lstStyle/>
          <a:p>
            <a:r>
              <a:rPr lang="en-US" b="1" dirty="0"/>
              <a:t>Aubrey Vincent </a:t>
            </a:r>
            <a:r>
              <a:rPr lang="en-US" b="1" dirty="0" smtClean="0"/>
              <a:t>Beardsley</a:t>
            </a:r>
            <a:r>
              <a:rPr lang="en-US" dirty="0"/>
              <a:t>,</a:t>
            </a:r>
            <a:r>
              <a:rPr lang="en-US" dirty="0" smtClean="0"/>
              <a:t> </a:t>
            </a:r>
            <a:r>
              <a:rPr lang="en-US" dirty="0"/>
              <a:t>1872 – </a:t>
            </a:r>
            <a:r>
              <a:rPr lang="en-US" dirty="0" smtClean="0"/>
              <a:t>1898</a:t>
            </a:r>
            <a:r>
              <a:rPr lang="en-US" dirty="0"/>
              <a:t>,</a:t>
            </a:r>
            <a:r>
              <a:rPr lang="en-US" dirty="0" smtClean="0"/>
              <a:t> </a:t>
            </a:r>
            <a:r>
              <a:rPr lang="en-US" dirty="0"/>
              <a:t>was an English illustrator and author. </a:t>
            </a:r>
            <a:endParaRPr lang="en-US" dirty="0" smtClean="0"/>
          </a:p>
          <a:p>
            <a:endParaRPr lang="en-US" dirty="0" smtClean="0"/>
          </a:p>
          <a:p>
            <a:r>
              <a:rPr lang="en-US" dirty="0" smtClean="0"/>
              <a:t>He </a:t>
            </a:r>
            <a:r>
              <a:rPr lang="en-US" dirty="0"/>
              <a:t>was a leading figure in the Aesthetic movement which also included Oscar Wilde and James A. McNeill Whistler. </a:t>
            </a:r>
            <a:endParaRPr lang="en-US" dirty="0" smtClean="0"/>
          </a:p>
          <a:p>
            <a:endParaRPr lang="en-US" dirty="0"/>
          </a:p>
          <a:p>
            <a:r>
              <a:rPr lang="en-US" dirty="0" smtClean="0"/>
              <a:t>Beardsley's </a:t>
            </a:r>
            <a:r>
              <a:rPr lang="en-US" dirty="0"/>
              <a:t>contribution to the development of the Art Nouveau and poster styles was significant, despite the brevity of his career before his early death from tuberculosis.</a:t>
            </a:r>
          </a:p>
        </p:txBody>
      </p:sp>
      <p:pic>
        <p:nvPicPr>
          <p:cNvPr id="4" name="Picture 3"/>
          <p:cNvPicPr>
            <a:picLocks noChangeAspect="1"/>
          </p:cNvPicPr>
          <p:nvPr/>
        </p:nvPicPr>
        <p:blipFill>
          <a:blip r:embed="rId2"/>
          <a:stretch>
            <a:fillRect/>
          </a:stretch>
        </p:blipFill>
        <p:spPr>
          <a:xfrm>
            <a:off x="6611902" y="167771"/>
            <a:ext cx="2074898" cy="1452429"/>
          </a:xfrm>
          <a:prstGeom prst="rect">
            <a:avLst/>
          </a:prstGeom>
        </p:spPr>
      </p:pic>
    </p:spTree>
    <p:extLst>
      <p:ext uri="{BB962C8B-B14F-4D97-AF65-F5344CB8AC3E}">
        <p14:creationId xmlns:p14="http://schemas.microsoft.com/office/powerpoint/2010/main" val="14972928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Aubrey Beardsley</a:t>
            </a:r>
            <a:r>
              <a:rPr lang="en-US" sz="1800" dirty="0" smtClean="0"/>
              <a:t/>
            </a:r>
            <a:br>
              <a:rPr lang="en-US" sz="1800" dirty="0" smtClean="0"/>
            </a:br>
            <a:r>
              <a:rPr lang="en-US" sz="1800" dirty="0" smtClean="0"/>
              <a:t>“The </a:t>
            </a:r>
            <a:r>
              <a:rPr lang="en-US" sz="1800" dirty="0"/>
              <a:t>Dancer's </a:t>
            </a:r>
            <a:r>
              <a:rPr lang="en-US" sz="1800" dirty="0" smtClean="0"/>
              <a:t>Reward” </a:t>
            </a:r>
            <a:r>
              <a:rPr lang="en-US" sz="1800" dirty="0"/>
              <a:t>(Salome) by Aubrey Beardsley</a:t>
            </a:r>
          </a:p>
        </p:txBody>
      </p:sp>
      <p:pic>
        <p:nvPicPr>
          <p:cNvPr id="4" name="Content Placeholder 3"/>
          <p:cNvPicPr>
            <a:picLocks noGrp="1" noChangeAspect="1"/>
          </p:cNvPicPr>
          <p:nvPr>
            <p:ph idx="1"/>
          </p:nvPr>
        </p:nvPicPr>
        <p:blipFill>
          <a:blip r:embed="rId2"/>
          <a:srcRect l="-73905" r="-73905"/>
          <a:stretch>
            <a:fillRect/>
          </a:stretch>
        </p:blipFill>
        <p:spPr/>
      </p:pic>
    </p:spTree>
    <p:extLst>
      <p:ext uri="{BB962C8B-B14F-4D97-AF65-F5344CB8AC3E}">
        <p14:creationId xmlns:p14="http://schemas.microsoft.com/office/powerpoint/2010/main" val="13292242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illustration for Oscar Wilde’s play Salome depicts Salome with the head of John the Baptist and justifies Beardsley’s reputation as one of the most controversial artists of the Art Nouveau movement. </a:t>
            </a:r>
            <a:endParaRPr lang="en-US" dirty="0" smtClean="0"/>
          </a:p>
          <a:p>
            <a:endParaRPr lang="en-US" dirty="0"/>
          </a:p>
          <a:p>
            <a:r>
              <a:rPr lang="en-US" dirty="0"/>
              <a:t>His black ink drawings were dominated by dark themes and grotesque erotica, especially those that have been inspired by </a:t>
            </a:r>
            <a:r>
              <a:rPr lang="en-US" dirty="0" smtClean="0"/>
              <a:t>Japanese woodcuts. </a:t>
            </a:r>
          </a:p>
          <a:p>
            <a:endParaRPr lang="en-US" dirty="0"/>
          </a:p>
          <a:p>
            <a:endParaRPr lang="en-US" dirty="0" smtClean="0"/>
          </a:p>
          <a:p>
            <a:endParaRPr lang="en-US" dirty="0"/>
          </a:p>
        </p:txBody>
      </p:sp>
    </p:spTree>
    <p:extLst>
      <p:ext uri="{BB962C8B-B14F-4D97-AF65-F5344CB8AC3E}">
        <p14:creationId xmlns:p14="http://schemas.microsoft.com/office/powerpoint/2010/main" val="2518692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smtClean="0"/>
              <a:t>Mackintosh’s most significant design works includes:</a:t>
            </a:r>
          </a:p>
          <a:p>
            <a:endParaRPr lang="en-US" dirty="0"/>
          </a:p>
          <a:p>
            <a:r>
              <a:rPr lang="en-US" dirty="0" smtClean="0"/>
              <a:t>Glasgow School of Art, </a:t>
            </a:r>
            <a:r>
              <a:rPr lang="en-US" sz="2000" dirty="0" smtClean="0"/>
              <a:t>1909</a:t>
            </a:r>
          </a:p>
          <a:p>
            <a:r>
              <a:rPr lang="en-US" dirty="0" smtClean="0"/>
              <a:t>Hill House, </a:t>
            </a:r>
            <a:r>
              <a:rPr lang="en-US" sz="2000" dirty="0" smtClean="0"/>
              <a:t>1904</a:t>
            </a:r>
          </a:p>
          <a:p>
            <a:r>
              <a:rPr lang="en-US" dirty="0" smtClean="0"/>
              <a:t>Willow Tea Rooms, </a:t>
            </a:r>
            <a:r>
              <a:rPr lang="en-US" sz="2000" dirty="0"/>
              <a:t>1896 </a:t>
            </a:r>
            <a:r>
              <a:rPr lang="en-US" sz="2000" dirty="0" smtClean="0"/>
              <a:t>– 1917</a:t>
            </a:r>
          </a:p>
          <a:p>
            <a:r>
              <a:rPr lang="en-US" dirty="0" smtClean="0"/>
              <a:t>Furniture, especially the chairs</a:t>
            </a:r>
          </a:p>
          <a:p>
            <a:r>
              <a:rPr lang="en-US" dirty="0" smtClean="0"/>
              <a:t>Watercolors</a:t>
            </a:r>
            <a:r>
              <a:rPr lang="en-US" dirty="0"/>
              <a:t/>
            </a:r>
            <a:br>
              <a:rPr lang="en-US" dirty="0"/>
            </a:br>
            <a:endParaRPr lang="en-US" dirty="0"/>
          </a:p>
        </p:txBody>
      </p:sp>
    </p:spTree>
    <p:extLst>
      <p:ext uri="{BB962C8B-B14F-4D97-AF65-F5344CB8AC3E}">
        <p14:creationId xmlns:p14="http://schemas.microsoft.com/office/powerpoint/2010/main" val="33538029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Aubrey Beardsley</a:t>
            </a:r>
            <a:br>
              <a:rPr lang="en-US" sz="2800" dirty="0" smtClean="0"/>
            </a:br>
            <a:r>
              <a:rPr lang="en-US" sz="2400" dirty="0" smtClean="0"/>
              <a:t>“The Peacock Skirt” 1893</a:t>
            </a:r>
            <a:endParaRPr lang="en-US" sz="2400" dirty="0"/>
          </a:p>
        </p:txBody>
      </p:sp>
      <p:pic>
        <p:nvPicPr>
          <p:cNvPr id="4" name="Content Placeholder 3"/>
          <p:cNvPicPr>
            <a:picLocks noGrp="1" noChangeAspect="1"/>
          </p:cNvPicPr>
          <p:nvPr>
            <p:ph idx="1"/>
          </p:nvPr>
        </p:nvPicPr>
        <p:blipFill>
          <a:blip r:embed="rId2"/>
          <a:srcRect l="-74389" r="-74389"/>
          <a:stretch>
            <a:fillRect/>
          </a:stretch>
        </p:blipFill>
        <p:spPr/>
      </p:pic>
    </p:spTree>
    <p:extLst>
      <p:ext uri="{BB962C8B-B14F-4D97-AF65-F5344CB8AC3E}">
        <p14:creationId xmlns:p14="http://schemas.microsoft.com/office/powerpoint/2010/main" val="33637434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Aubrey Beardsley</a:t>
            </a:r>
            <a:br>
              <a:rPr lang="en-US" dirty="0" smtClean="0"/>
            </a:br>
            <a:r>
              <a:rPr lang="en-US" dirty="0" smtClean="0"/>
              <a:t>“Venus Between Terminal Gods”</a:t>
            </a:r>
            <a:endParaRPr lang="en-US" dirty="0"/>
          </a:p>
        </p:txBody>
      </p:sp>
      <p:pic>
        <p:nvPicPr>
          <p:cNvPr id="4" name="Content Placeholder 3"/>
          <p:cNvPicPr>
            <a:picLocks noGrp="1" noChangeAspect="1"/>
          </p:cNvPicPr>
          <p:nvPr>
            <p:ph idx="1"/>
          </p:nvPr>
        </p:nvPicPr>
        <p:blipFill>
          <a:blip r:embed="rId2"/>
          <a:srcRect l="-64359" r="-64359"/>
          <a:stretch>
            <a:fillRect/>
          </a:stretch>
        </p:blipFill>
        <p:spPr/>
      </p:pic>
    </p:spTree>
    <p:extLst>
      <p:ext uri="{BB962C8B-B14F-4D97-AF65-F5344CB8AC3E}">
        <p14:creationId xmlns:p14="http://schemas.microsoft.com/office/powerpoint/2010/main" val="8633450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 </a:t>
            </a:r>
            <a:r>
              <a:rPr lang="en-US" dirty="0" err="1" smtClean="0"/>
              <a:t>Lalique</a:t>
            </a:r>
            <a:endParaRPr lang="en-US" dirty="0"/>
          </a:p>
        </p:txBody>
      </p:sp>
      <p:sp>
        <p:nvSpPr>
          <p:cNvPr id="3" name="Content Placeholder 2"/>
          <p:cNvSpPr>
            <a:spLocks noGrp="1"/>
          </p:cNvSpPr>
          <p:nvPr>
            <p:ph idx="1"/>
          </p:nvPr>
        </p:nvSpPr>
        <p:spPr/>
        <p:txBody>
          <a:bodyPr/>
          <a:lstStyle/>
          <a:p>
            <a:r>
              <a:rPr lang="en-US" b="1" dirty="0"/>
              <a:t>René Jules </a:t>
            </a:r>
            <a:r>
              <a:rPr lang="en-US" b="1" dirty="0" err="1"/>
              <a:t>Lalique</a:t>
            </a:r>
            <a:r>
              <a:rPr lang="en-US" dirty="0"/>
              <a:t> </a:t>
            </a:r>
            <a:r>
              <a:rPr lang="en-US" dirty="0" smtClean="0"/>
              <a:t>(1860</a:t>
            </a:r>
            <a:r>
              <a:rPr lang="en-US" dirty="0"/>
              <a:t> – </a:t>
            </a:r>
            <a:r>
              <a:rPr lang="en-US" dirty="0" smtClean="0"/>
              <a:t>1945) </a:t>
            </a:r>
            <a:r>
              <a:rPr lang="en-US" dirty="0"/>
              <a:t>was a French glass designer known for his creations of glass art, perfume bottles, </a:t>
            </a:r>
            <a:r>
              <a:rPr lang="en-US" dirty="0" smtClean="0"/>
              <a:t>vases, </a:t>
            </a:r>
            <a:r>
              <a:rPr lang="en-US" dirty="0"/>
              <a:t>jewellry, chandeliers, clocks and automobile hood ornaments</a:t>
            </a:r>
            <a:r>
              <a:rPr lang="en-US" dirty="0" smtClean="0"/>
              <a:t>.</a:t>
            </a:r>
            <a:endParaRPr lang="en-US" dirty="0"/>
          </a:p>
        </p:txBody>
      </p:sp>
      <p:pic>
        <p:nvPicPr>
          <p:cNvPr id="4" name="Picture 3"/>
          <p:cNvPicPr>
            <a:picLocks noChangeAspect="1"/>
          </p:cNvPicPr>
          <p:nvPr/>
        </p:nvPicPr>
        <p:blipFill>
          <a:blip r:embed="rId2"/>
          <a:stretch>
            <a:fillRect/>
          </a:stretch>
        </p:blipFill>
        <p:spPr>
          <a:xfrm>
            <a:off x="457200" y="3564948"/>
            <a:ext cx="3694805" cy="2670074"/>
          </a:xfrm>
          <a:prstGeom prst="rect">
            <a:avLst/>
          </a:prstGeom>
        </p:spPr>
      </p:pic>
      <p:pic>
        <p:nvPicPr>
          <p:cNvPr id="5" name="Picture 4"/>
          <p:cNvPicPr>
            <a:picLocks noChangeAspect="1"/>
          </p:cNvPicPr>
          <p:nvPr/>
        </p:nvPicPr>
        <p:blipFill>
          <a:blip r:embed="rId3"/>
          <a:stretch>
            <a:fillRect/>
          </a:stretch>
        </p:blipFill>
        <p:spPr>
          <a:xfrm>
            <a:off x="6172467" y="2886228"/>
            <a:ext cx="2358939" cy="3676996"/>
          </a:xfrm>
          <a:prstGeom prst="rect">
            <a:avLst/>
          </a:prstGeom>
        </p:spPr>
      </p:pic>
      <p:pic>
        <p:nvPicPr>
          <p:cNvPr id="6" name="Picture 5"/>
          <p:cNvPicPr>
            <a:picLocks noChangeAspect="1"/>
          </p:cNvPicPr>
          <p:nvPr/>
        </p:nvPicPr>
        <p:blipFill>
          <a:blip r:embed="rId4"/>
          <a:stretch>
            <a:fillRect/>
          </a:stretch>
        </p:blipFill>
        <p:spPr>
          <a:xfrm>
            <a:off x="7036219" y="33620"/>
            <a:ext cx="1329852" cy="1566580"/>
          </a:xfrm>
          <a:prstGeom prst="rect">
            <a:avLst/>
          </a:prstGeom>
        </p:spPr>
      </p:pic>
    </p:spTree>
    <p:extLst>
      <p:ext uri="{BB962C8B-B14F-4D97-AF65-F5344CB8AC3E}">
        <p14:creationId xmlns:p14="http://schemas.microsoft.com/office/powerpoint/2010/main" val="21608119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 </a:t>
            </a:r>
            <a:r>
              <a:rPr lang="en-US" dirty="0" err="1" smtClean="0"/>
              <a:t>Lalique</a:t>
            </a:r>
            <a:r>
              <a:rPr lang="en-US" dirty="0" smtClean="0"/>
              <a:t/>
            </a:r>
            <a:br>
              <a:rPr lang="en-US" dirty="0" smtClean="0"/>
            </a:br>
            <a:r>
              <a:rPr lang="en-US" sz="2400" i="1" dirty="0" err="1"/>
              <a:t>Oiseau</a:t>
            </a:r>
            <a:r>
              <a:rPr lang="en-US" sz="2400" i="1" dirty="0"/>
              <a:t> de </a:t>
            </a:r>
            <a:r>
              <a:rPr lang="en-US" sz="2400" i="1" dirty="0" err="1"/>
              <a:t>Feu</a:t>
            </a:r>
            <a:r>
              <a:rPr lang="en-US" sz="2400" dirty="0"/>
              <a:t> (Firebird), 1922</a:t>
            </a:r>
          </a:p>
        </p:txBody>
      </p:sp>
      <p:pic>
        <p:nvPicPr>
          <p:cNvPr id="4" name="Content Placeholder 3"/>
          <p:cNvPicPr>
            <a:picLocks noGrp="1" noChangeAspect="1"/>
          </p:cNvPicPr>
          <p:nvPr>
            <p:ph idx="1"/>
          </p:nvPr>
        </p:nvPicPr>
        <p:blipFill>
          <a:blip r:embed="rId2"/>
          <a:srcRect l="-42620" r="-42620"/>
          <a:stretch>
            <a:fillRect/>
          </a:stretch>
        </p:blipFill>
        <p:spPr/>
      </p:pic>
    </p:spTree>
    <p:extLst>
      <p:ext uri="{BB962C8B-B14F-4D97-AF65-F5344CB8AC3E}">
        <p14:creationId xmlns:p14="http://schemas.microsoft.com/office/powerpoint/2010/main" val="5228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Rene Lalique web page</a:t>
            </a:r>
            <a:endParaRPr lang="en-US" dirty="0" smtClean="0"/>
          </a:p>
          <a:p>
            <a:endParaRPr lang="en-US" dirty="0"/>
          </a:p>
          <a:p>
            <a:r>
              <a:rPr lang="en-US" dirty="0" smtClean="0">
                <a:hlinkClick r:id="rId3"/>
              </a:rPr>
              <a:t>Rene Lalique Museum</a:t>
            </a:r>
            <a:r>
              <a:rPr lang="en-US" dirty="0" smtClean="0"/>
              <a:t> </a:t>
            </a:r>
            <a:r>
              <a:rPr lang="en-US" sz="1800" dirty="0" smtClean="0"/>
              <a:t>a 4 minute video in French</a:t>
            </a:r>
            <a:endParaRPr lang="en-US" sz="1800" dirty="0"/>
          </a:p>
        </p:txBody>
      </p:sp>
    </p:spTree>
    <p:extLst>
      <p:ext uri="{BB962C8B-B14F-4D97-AF65-F5344CB8AC3E}">
        <p14:creationId xmlns:p14="http://schemas.microsoft.com/office/powerpoint/2010/main" val="3910322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l" eaLnBrk="1" hangingPunct="1"/>
            <a:r>
              <a:rPr lang="en-US" dirty="0" smtClean="0"/>
              <a:t>Michael </a:t>
            </a:r>
            <a:r>
              <a:rPr lang="en-US" dirty="0" err="1" smtClean="0"/>
              <a:t>Thonet</a:t>
            </a:r>
            <a:endParaRPr lang="en-US" dirty="0" smtClean="0"/>
          </a:p>
        </p:txBody>
      </p:sp>
      <p:sp>
        <p:nvSpPr>
          <p:cNvPr id="92163" name="Rectangle 3"/>
          <p:cNvSpPr>
            <a:spLocks noGrp="1" noChangeArrowheads="1"/>
          </p:cNvSpPr>
          <p:nvPr>
            <p:ph idx="1"/>
          </p:nvPr>
        </p:nvSpPr>
        <p:spPr>
          <a:xfrm>
            <a:off x="457200" y="1935163"/>
            <a:ext cx="5410200" cy="4389437"/>
          </a:xfrm>
        </p:spPr>
        <p:txBody>
          <a:bodyPr>
            <a:normAutofit/>
          </a:bodyPr>
          <a:lstStyle/>
          <a:p>
            <a:pPr eaLnBrk="1" hangingPunct="1"/>
            <a:r>
              <a:rPr lang="en-US" dirty="0" smtClean="0"/>
              <a:t>Some of the first to use mass production with furniture</a:t>
            </a:r>
          </a:p>
          <a:p>
            <a:pPr eaLnBrk="1" hangingPunct="1"/>
            <a:r>
              <a:rPr lang="en-US" dirty="0" smtClean="0"/>
              <a:t>Invented bentwood which is the application of steam to rods of beech wood and bending it into graceful shapes</a:t>
            </a:r>
          </a:p>
          <a:p>
            <a:pPr eaLnBrk="1" hangingPunct="1"/>
            <a:r>
              <a:rPr lang="en-US" dirty="0" smtClean="0"/>
              <a:t>Chairs light weight and were shipped “knocked down”  and assembled on site</a:t>
            </a:r>
          </a:p>
        </p:txBody>
      </p:sp>
      <p:pic>
        <p:nvPicPr>
          <p:cNvPr id="92164" name="Picture 4" descr="Thonet 2-1"/>
          <p:cNvPicPr>
            <a:picLocks noChangeAspect="1" noChangeArrowheads="1"/>
          </p:cNvPicPr>
          <p:nvPr/>
        </p:nvPicPr>
        <p:blipFill>
          <a:blip r:embed="rId2" cstate="print"/>
          <a:srcRect/>
          <a:stretch>
            <a:fillRect/>
          </a:stretch>
        </p:blipFill>
        <p:spPr bwMode="auto">
          <a:xfrm>
            <a:off x="5868988" y="0"/>
            <a:ext cx="3275012" cy="3505200"/>
          </a:xfrm>
          <a:prstGeom prst="rect">
            <a:avLst/>
          </a:prstGeom>
          <a:noFill/>
          <a:ln w="9525">
            <a:noFill/>
            <a:miter lim="800000"/>
            <a:headEnd/>
            <a:tailEnd/>
          </a:ln>
        </p:spPr>
      </p:pic>
      <p:pic>
        <p:nvPicPr>
          <p:cNvPr id="92165" name="Picture 4"/>
          <p:cNvPicPr>
            <a:picLocks noChangeAspect="1" noChangeArrowheads="1"/>
          </p:cNvPicPr>
          <p:nvPr/>
        </p:nvPicPr>
        <p:blipFill>
          <a:blip r:embed="rId3" cstate="print"/>
          <a:srcRect/>
          <a:stretch>
            <a:fillRect/>
          </a:stretch>
        </p:blipFill>
        <p:spPr bwMode="auto">
          <a:xfrm>
            <a:off x="5867400" y="3421063"/>
            <a:ext cx="3276600" cy="3386137"/>
          </a:xfrm>
          <a:prstGeom prst="rect">
            <a:avLst/>
          </a:prstGeom>
          <a:noFill/>
          <a:ln w="9525">
            <a:noFill/>
            <a:miter lim="800000"/>
            <a:headEnd/>
            <a:tailEnd/>
          </a:ln>
        </p:spPr>
      </p:pic>
    </p:spTree>
    <p:extLst>
      <p:ext uri="{BB962C8B-B14F-4D97-AF65-F5344CB8AC3E}">
        <p14:creationId xmlns:p14="http://schemas.microsoft.com/office/powerpoint/2010/main" val="31823923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Michael </a:t>
            </a:r>
            <a:r>
              <a:rPr lang="en-US" dirty="0" err="1" smtClean="0"/>
              <a:t>Thonet</a:t>
            </a:r>
            <a:r>
              <a:rPr lang="en-US" dirty="0" smtClean="0"/>
              <a:t>,</a:t>
            </a:r>
            <a:br>
              <a:rPr lang="en-US" dirty="0" smtClean="0"/>
            </a:br>
            <a:r>
              <a:rPr lang="en-US" dirty="0" smtClean="0"/>
              <a:t>1796-1871</a:t>
            </a:r>
            <a:endParaRPr lang="en-US" dirty="0"/>
          </a:p>
        </p:txBody>
      </p:sp>
      <p:sp>
        <p:nvSpPr>
          <p:cNvPr id="3" name="Content Placeholder 2"/>
          <p:cNvSpPr>
            <a:spLocks noGrp="1"/>
          </p:cNvSpPr>
          <p:nvPr>
            <p:ph idx="1"/>
          </p:nvPr>
        </p:nvSpPr>
        <p:spPr/>
        <p:txBody>
          <a:bodyPr>
            <a:normAutofit fontScale="92500" lnSpcReduction="10000"/>
          </a:bodyPr>
          <a:lstStyle/>
          <a:p>
            <a:endParaRPr lang="en-US" sz="2000" dirty="0" smtClean="0"/>
          </a:p>
          <a:p>
            <a:endParaRPr lang="en-US" sz="2000" dirty="0"/>
          </a:p>
          <a:p>
            <a:endParaRPr lang="en-US" sz="2000" dirty="0" smtClean="0"/>
          </a:p>
          <a:p>
            <a:endParaRPr lang="en-US" sz="2000" dirty="0"/>
          </a:p>
          <a:p>
            <a:r>
              <a:rPr lang="en-US" sz="2000" dirty="0" smtClean="0"/>
              <a:t>Around </a:t>
            </a:r>
            <a:r>
              <a:rPr lang="en-US" sz="2000" dirty="0"/>
              <a:t>1830, Austrian cabinet-maker, Michael </a:t>
            </a:r>
            <a:r>
              <a:rPr lang="en-US" sz="2000" dirty="0" err="1"/>
              <a:t>Thonet</a:t>
            </a:r>
            <a:r>
              <a:rPr lang="en-US" sz="2000" dirty="0"/>
              <a:t> began experimenting with bending wood veneers for furniture construction, not just as a surface layer. </a:t>
            </a:r>
            <a:endParaRPr lang="en-US" sz="2000" dirty="0" smtClean="0"/>
          </a:p>
          <a:p>
            <a:pPr marL="0" indent="0">
              <a:buNone/>
            </a:pPr>
            <a:endParaRPr lang="en-US" sz="2000" dirty="0" smtClean="0"/>
          </a:p>
          <a:p>
            <a:r>
              <a:rPr lang="en-US" sz="2000" dirty="0" smtClean="0"/>
              <a:t>He </a:t>
            </a:r>
            <a:r>
              <a:rPr lang="en-US" sz="2000" dirty="0"/>
              <a:t>created a process of gluing layers of veneers together and molding the sections into chair backs, beds, and couches. </a:t>
            </a:r>
            <a:endParaRPr lang="en-US" sz="2000" dirty="0" smtClean="0"/>
          </a:p>
          <a:p>
            <a:endParaRPr lang="en-US" sz="2000" dirty="0" smtClean="0"/>
          </a:p>
          <a:p>
            <a:r>
              <a:rPr lang="en-US" sz="2000" dirty="0" smtClean="0"/>
              <a:t>He </a:t>
            </a:r>
            <a:r>
              <a:rPr lang="en-US" sz="2000" dirty="0"/>
              <a:t>perfected his method of wood-bending, bending laminated parts of copper beech trees with steam, and created a production operation that produced up to 50,000 chairs in a year.</a:t>
            </a:r>
          </a:p>
        </p:txBody>
      </p:sp>
      <p:pic>
        <p:nvPicPr>
          <p:cNvPr id="4" name="Picture 3"/>
          <p:cNvPicPr>
            <a:picLocks noChangeAspect="1"/>
          </p:cNvPicPr>
          <p:nvPr/>
        </p:nvPicPr>
        <p:blipFill>
          <a:blip r:embed="rId2"/>
          <a:stretch>
            <a:fillRect/>
          </a:stretch>
        </p:blipFill>
        <p:spPr>
          <a:xfrm>
            <a:off x="4926228" y="77788"/>
            <a:ext cx="4064000" cy="2679700"/>
          </a:xfrm>
          <a:prstGeom prst="rect">
            <a:avLst/>
          </a:prstGeom>
        </p:spPr>
      </p:pic>
    </p:spTree>
    <p:extLst>
      <p:ext uri="{BB962C8B-B14F-4D97-AF65-F5344CB8AC3E}">
        <p14:creationId xmlns:p14="http://schemas.microsoft.com/office/powerpoint/2010/main" val="29568840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Michael </a:t>
            </a:r>
            <a:r>
              <a:rPr lang="en-US" dirty="0" err="1" smtClean="0"/>
              <a:t>Thonet</a:t>
            </a:r>
            <a:endParaRPr lang="en-US" dirty="0"/>
          </a:p>
        </p:txBody>
      </p:sp>
      <p:sp>
        <p:nvSpPr>
          <p:cNvPr id="3" name="Content Placeholder 2"/>
          <p:cNvSpPr>
            <a:spLocks noGrp="1"/>
          </p:cNvSpPr>
          <p:nvPr>
            <p:ph idx="1"/>
          </p:nvPr>
        </p:nvSpPr>
        <p:spPr/>
        <p:txBody>
          <a:bodyPr>
            <a:normAutofit fontScale="92500"/>
          </a:bodyPr>
          <a:lstStyle/>
          <a:p>
            <a:r>
              <a:rPr lang="en-US" sz="2000" dirty="0"/>
              <a:t>In the 1830s, </a:t>
            </a:r>
            <a:r>
              <a:rPr lang="en-US" sz="2000" dirty="0" err="1"/>
              <a:t>Thonet</a:t>
            </a:r>
            <a:r>
              <a:rPr lang="en-US" sz="2000" dirty="0"/>
              <a:t> began trying to make furniture out of glued and bent wooden slats. </a:t>
            </a:r>
            <a:endParaRPr lang="en-US" sz="2000" dirty="0" smtClean="0"/>
          </a:p>
          <a:p>
            <a:endParaRPr lang="en-US" sz="2000" dirty="0" smtClean="0"/>
          </a:p>
          <a:p>
            <a:r>
              <a:rPr lang="en-US" sz="2000" dirty="0" smtClean="0"/>
              <a:t>His </a:t>
            </a:r>
            <a:r>
              <a:rPr lang="en-US" sz="2000" dirty="0"/>
              <a:t>first success was the </a:t>
            </a:r>
            <a:r>
              <a:rPr lang="en-US" sz="2000" i="1" dirty="0" err="1"/>
              <a:t>Bopparder</a:t>
            </a:r>
            <a:r>
              <a:rPr lang="en-US" sz="2000" i="1" dirty="0"/>
              <a:t> </a:t>
            </a:r>
            <a:r>
              <a:rPr lang="en-US" sz="2000" i="1" dirty="0" err="1"/>
              <a:t>Schichtholzstuhl</a:t>
            </a:r>
            <a:r>
              <a:rPr lang="en-US" sz="2000" dirty="0"/>
              <a:t> (</a:t>
            </a:r>
            <a:r>
              <a:rPr lang="en-US" sz="2000" dirty="0" err="1"/>
              <a:t>Boppard</a:t>
            </a:r>
            <a:r>
              <a:rPr lang="en-US" sz="2000" dirty="0"/>
              <a:t> </a:t>
            </a:r>
            <a:r>
              <a:rPr lang="en-US" sz="2000" dirty="0" err="1"/>
              <a:t>layerwood</a:t>
            </a:r>
            <a:r>
              <a:rPr lang="en-US" sz="2000" dirty="0"/>
              <a:t> chair) in 1836</a:t>
            </a:r>
            <a:r>
              <a:rPr lang="en-US" sz="2000" dirty="0" smtClean="0"/>
              <a:t>.</a:t>
            </a:r>
          </a:p>
          <a:p>
            <a:endParaRPr lang="en-US" sz="2000" dirty="0" smtClean="0"/>
          </a:p>
          <a:p>
            <a:r>
              <a:rPr lang="en-US" sz="2000" dirty="0" err="1" smtClean="0"/>
              <a:t>Thonet's</a:t>
            </a:r>
            <a:r>
              <a:rPr lang="en-US" sz="2000" dirty="0" smtClean="0"/>
              <a:t> </a:t>
            </a:r>
            <a:r>
              <a:rPr lang="en-US" sz="2000" dirty="0"/>
              <a:t>essential breakthrough was his success in having light, strong wood bent into curved, graceful shapes by forming the wood in hot steam. </a:t>
            </a:r>
            <a:endParaRPr lang="en-US" sz="2000" dirty="0" smtClean="0"/>
          </a:p>
          <a:p>
            <a:endParaRPr lang="en-US" sz="2000" dirty="0" smtClean="0"/>
          </a:p>
          <a:p>
            <a:r>
              <a:rPr lang="en-US" sz="2000" dirty="0" smtClean="0"/>
              <a:t>This </a:t>
            </a:r>
            <a:r>
              <a:rPr lang="en-US" sz="2000" dirty="0"/>
              <a:t>enabled him to design entirely novel, elegant, lightweight, durable and comfortable furniture, which appealed strongly to fashion - a complete departure from the heavy, carved designs of the past - and whose aesthetic and functional appeal remains to this day.</a:t>
            </a:r>
          </a:p>
        </p:txBody>
      </p:sp>
    </p:spTree>
    <p:extLst>
      <p:ext uri="{BB962C8B-B14F-4D97-AF65-F5344CB8AC3E}">
        <p14:creationId xmlns:p14="http://schemas.microsoft.com/office/powerpoint/2010/main" val="3850057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Thonet</a:t>
            </a:r>
            <a:r>
              <a:rPr lang="en-US" dirty="0" smtClean="0"/>
              <a:t> “Rocking Chair, Model 1” 1860</a:t>
            </a:r>
            <a:endParaRPr lang="en-US" dirty="0"/>
          </a:p>
        </p:txBody>
      </p:sp>
      <p:pic>
        <p:nvPicPr>
          <p:cNvPr id="4" name="Content Placeholder 3"/>
          <p:cNvPicPr>
            <a:picLocks noGrp="1" noChangeAspect="1"/>
          </p:cNvPicPr>
          <p:nvPr>
            <p:ph idx="1"/>
          </p:nvPr>
        </p:nvPicPr>
        <p:blipFill>
          <a:blip r:embed="rId2"/>
          <a:srcRect l="-25201" r="-25201"/>
          <a:stretch>
            <a:fillRect/>
          </a:stretch>
        </p:blipFill>
        <p:spPr/>
      </p:pic>
    </p:spTree>
    <p:extLst>
      <p:ext uri="{BB962C8B-B14F-4D97-AF65-F5344CB8AC3E}">
        <p14:creationId xmlns:p14="http://schemas.microsoft.com/office/powerpoint/2010/main" val="6018495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title"/>
          </p:nvPr>
        </p:nvSpPr>
        <p:spPr/>
        <p:txBody>
          <a:bodyPr/>
          <a:lstStyle/>
          <a:p>
            <a:pPr eaLnBrk="1" hangingPunct="1"/>
            <a:endParaRPr lang="en-US" smtClean="0"/>
          </a:p>
        </p:txBody>
      </p:sp>
      <p:pic>
        <p:nvPicPr>
          <p:cNvPr id="93187" name="Picture 4" descr="Thonet1"/>
          <p:cNvPicPr>
            <a:picLocks noGrp="1" noChangeAspect="1" noChangeArrowheads="1"/>
          </p:cNvPicPr>
          <p:nvPr>
            <p:ph idx="1"/>
          </p:nvPr>
        </p:nvPicPr>
        <p:blipFill>
          <a:blip r:embed="rId2" cstate="print"/>
          <a:srcRect/>
          <a:stretch>
            <a:fillRect/>
          </a:stretch>
        </p:blipFill>
        <p:spPr>
          <a:xfrm>
            <a:off x="152400" y="109538"/>
            <a:ext cx="5638800" cy="4059237"/>
          </a:xfrm>
          <a:noFill/>
        </p:spPr>
      </p:pic>
      <p:pic>
        <p:nvPicPr>
          <p:cNvPr id="93188" name="Picture 4"/>
          <p:cNvPicPr>
            <a:picLocks noChangeAspect="1" noChangeArrowheads="1"/>
          </p:cNvPicPr>
          <p:nvPr/>
        </p:nvPicPr>
        <p:blipFill>
          <a:blip r:embed="rId3" cstate="print"/>
          <a:srcRect/>
          <a:stretch>
            <a:fillRect/>
          </a:stretch>
        </p:blipFill>
        <p:spPr bwMode="auto">
          <a:xfrm>
            <a:off x="5943600" y="2667000"/>
            <a:ext cx="3087688" cy="4191000"/>
          </a:xfrm>
          <a:prstGeom prst="rect">
            <a:avLst/>
          </a:prstGeom>
          <a:noFill/>
          <a:ln w="9525">
            <a:noFill/>
            <a:miter lim="800000"/>
            <a:headEnd/>
            <a:tailEnd/>
          </a:ln>
        </p:spPr>
      </p:pic>
      <p:pic>
        <p:nvPicPr>
          <p:cNvPr id="93189" name="Picture 5"/>
          <p:cNvPicPr>
            <a:picLocks noChangeAspect="1" noChangeArrowheads="1"/>
          </p:cNvPicPr>
          <p:nvPr/>
        </p:nvPicPr>
        <p:blipFill>
          <a:blip r:embed="rId4" cstate="print"/>
          <a:srcRect/>
          <a:stretch>
            <a:fillRect/>
          </a:stretch>
        </p:blipFill>
        <p:spPr bwMode="auto">
          <a:xfrm>
            <a:off x="5924550" y="152400"/>
            <a:ext cx="3119438" cy="2362200"/>
          </a:xfrm>
          <a:prstGeom prst="rect">
            <a:avLst/>
          </a:prstGeom>
          <a:noFill/>
          <a:ln w="9525">
            <a:noFill/>
            <a:miter lim="800000"/>
            <a:headEnd/>
            <a:tailEnd/>
          </a:ln>
        </p:spPr>
      </p:pic>
      <p:pic>
        <p:nvPicPr>
          <p:cNvPr id="93190" name="Picture 6"/>
          <p:cNvPicPr>
            <a:picLocks noChangeAspect="1" noChangeArrowheads="1"/>
          </p:cNvPicPr>
          <p:nvPr/>
        </p:nvPicPr>
        <p:blipFill>
          <a:blip r:embed="rId5" cstate="print"/>
          <a:srcRect/>
          <a:stretch>
            <a:fillRect/>
          </a:stretch>
        </p:blipFill>
        <p:spPr bwMode="auto">
          <a:xfrm>
            <a:off x="152400" y="4267200"/>
            <a:ext cx="2590800" cy="2590800"/>
          </a:xfrm>
          <a:prstGeom prst="rect">
            <a:avLst/>
          </a:prstGeom>
          <a:noFill/>
          <a:ln w="9525">
            <a:noFill/>
            <a:miter lim="800000"/>
            <a:headEnd/>
            <a:tailEnd/>
          </a:ln>
        </p:spPr>
      </p:pic>
      <p:pic>
        <p:nvPicPr>
          <p:cNvPr id="93191" name="Picture 7"/>
          <p:cNvPicPr>
            <a:picLocks noChangeAspect="1" noChangeArrowheads="1"/>
          </p:cNvPicPr>
          <p:nvPr/>
        </p:nvPicPr>
        <p:blipFill>
          <a:blip r:embed="rId6" cstate="print"/>
          <a:srcRect/>
          <a:stretch>
            <a:fillRect/>
          </a:stretch>
        </p:blipFill>
        <p:spPr bwMode="auto">
          <a:xfrm>
            <a:off x="3200400" y="4267200"/>
            <a:ext cx="2590800" cy="2590800"/>
          </a:xfrm>
          <a:prstGeom prst="rect">
            <a:avLst/>
          </a:prstGeom>
          <a:noFill/>
          <a:ln w="9525">
            <a:noFill/>
            <a:miter lim="800000"/>
            <a:headEnd/>
            <a:tailEnd/>
          </a:ln>
        </p:spPr>
      </p:pic>
    </p:spTree>
    <p:extLst>
      <p:ext uri="{BB962C8B-B14F-4D97-AF65-F5344CB8AC3E}">
        <p14:creationId xmlns:p14="http://schemas.microsoft.com/office/powerpoint/2010/main" val="1485941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Willow Tearooms, </a:t>
            </a:r>
            <a:r>
              <a:rPr lang="en-US" sz="2800" dirty="0" smtClean="0"/>
              <a:t>1896 - 1917</a:t>
            </a:r>
            <a:r>
              <a:rPr lang="en-US" dirty="0" smtClean="0"/>
              <a:t/>
            </a:r>
            <a:br>
              <a:rPr lang="en-US" dirty="0" smtClean="0"/>
            </a:br>
            <a:r>
              <a:rPr lang="en-US" sz="2400" dirty="0" smtClean="0"/>
              <a:t>Glasgow, Scotland</a:t>
            </a:r>
            <a:endParaRPr lang="en-US" sz="2400" dirty="0"/>
          </a:p>
        </p:txBody>
      </p:sp>
      <p:sp>
        <p:nvSpPr>
          <p:cNvPr id="3" name="Content Placeholder 2"/>
          <p:cNvSpPr>
            <a:spLocks noGrp="1"/>
          </p:cNvSpPr>
          <p:nvPr>
            <p:ph idx="1"/>
          </p:nvPr>
        </p:nvSpPr>
        <p:spPr/>
        <p:txBody>
          <a:bodyPr/>
          <a:lstStyle/>
          <a:p>
            <a:r>
              <a:rPr lang="en-US" dirty="0" smtClean="0"/>
              <a:t>Within </a:t>
            </a:r>
            <a:r>
              <a:rPr lang="en-US" dirty="0"/>
              <a:t>a four-</a:t>
            </a:r>
            <a:r>
              <a:rPr lang="en-US" dirty="0" smtClean="0"/>
              <a:t>story </a:t>
            </a:r>
            <a:r>
              <a:rPr lang="en-US" dirty="0"/>
              <a:t>former warehouse building</a:t>
            </a:r>
            <a:r>
              <a:rPr lang="en-US" dirty="0" smtClean="0"/>
              <a:t> Mackintosh </a:t>
            </a:r>
            <a:r>
              <a:rPr lang="en-US" dirty="0"/>
              <a:t>designed a range of spaces with different functions and decor for the Glasgow patrons to enjoy. </a:t>
            </a:r>
            <a:endParaRPr lang="en-US" dirty="0" smtClean="0"/>
          </a:p>
          <a:p>
            <a:endParaRPr lang="en-US" dirty="0"/>
          </a:p>
          <a:p>
            <a:r>
              <a:rPr lang="en-US" dirty="0" smtClean="0"/>
              <a:t>There </a:t>
            </a:r>
            <a:r>
              <a:rPr lang="en-US" dirty="0"/>
              <a:t>was a ladies’ tearoom to the front of the ground floor, with a general lunch room to the back and a tea gallery above it</a:t>
            </a:r>
          </a:p>
        </p:txBody>
      </p:sp>
    </p:spTree>
    <p:extLst>
      <p:ext uri="{BB962C8B-B14F-4D97-AF65-F5344CB8AC3E}">
        <p14:creationId xmlns:p14="http://schemas.microsoft.com/office/powerpoint/2010/main" val="34985397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Thonet</a:t>
            </a:r>
            <a:r>
              <a:rPr lang="en-US" dirty="0" smtClean="0"/>
              <a:t> bentwood chair</a:t>
            </a:r>
            <a:endParaRPr lang="en-US" dirty="0"/>
          </a:p>
        </p:txBody>
      </p:sp>
      <p:pic>
        <p:nvPicPr>
          <p:cNvPr id="4" name="Content Placeholder 3"/>
          <p:cNvPicPr>
            <a:picLocks noGrp="1" noChangeAspect="1"/>
          </p:cNvPicPr>
          <p:nvPr>
            <p:ph idx="1"/>
          </p:nvPr>
        </p:nvPicPr>
        <p:blipFill>
          <a:blip r:embed="rId2"/>
          <a:srcRect l="-66170" r="-66170"/>
          <a:stretch>
            <a:fillRect/>
          </a:stretch>
        </p:blipFill>
        <p:spPr/>
      </p:pic>
    </p:spTree>
    <p:extLst>
      <p:ext uri="{BB962C8B-B14F-4D97-AF65-F5344CB8AC3E}">
        <p14:creationId xmlns:p14="http://schemas.microsoft.com/office/powerpoint/2010/main" val="34275961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Thonet</a:t>
            </a:r>
            <a:r>
              <a:rPr lang="en-US" dirty="0" smtClean="0"/>
              <a:t> Armchair No. 6009</a:t>
            </a:r>
            <a:endParaRPr lang="en-US" dirty="0"/>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7690826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hlinkClick r:id="rId2"/>
              </a:rPr>
              <a:t>Thonet</a:t>
            </a:r>
            <a:r>
              <a:rPr lang="en-US" dirty="0" smtClean="0">
                <a:hlinkClick r:id="rId2"/>
              </a:rPr>
              <a:t> Furniture Company</a:t>
            </a:r>
            <a:r>
              <a:rPr lang="en-US" dirty="0" smtClean="0"/>
              <a:t/>
            </a:r>
            <a:br>
              <a:rPr lang="en-US" dirty="0" smtClean="0"/>
            </a:br>
            <a:r>
              <a:rPr lang="en-US" sz="1200" dirty="0" smtClean="0"/>
              <a:t>An ongoing company located in Newport, Tennessee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1201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Willow Tea Room facade</a:t>
            </a:r>
            <a:endParaRPr lang="en-US" dirty="0"/>
          </a:p>
        </p:txBody>
      </p:sp>
      <p:pic>
        <p:nvPicPr>
          <p:cNvPr id="4" name="Content Placeholder 3"/>
          <p:cNvPicPr>
            <a:picLocks noGrp="1" noChangeAspect="1"/>
          </p:cNvPicPr>
          <p:nvPr>
            <p:ph idx="1"/>
          </p:nvPr>
        </p:nvPicPr>
        <p:blipFill>
          <a:blip r:embed="rId2"/>
          <a:srcRect l="-26702" r="-26702"/>
          <a:stretch>
            <a:fillRect/>
          </a:stretch>
        </p:blipFill>
        <p:spPr/>
      </p:pic>
    </p:spTree>
    <p:extLst>
      <p:ext uri="{BB962C8B-B14F-4D97-AF65-F5344CB8AC3E}">
        <p14:creationId xmlns:p14="http://schemas.microsoft.com/office/powerpoint/2010/main" val="2995842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Willow Tea Room interior</a:t>
            </a:r>
            <a:endParaRPr lang="en-US" dirty="0"/>
          </a:p>
        </p:txBody>
      </p:sp>
      <p:pic>
        <p:nvPicPr>
          <p:cNvPr id="4" name="Content Placeholder 3"/>
          <p:cNvPicPr>
            <a:picLocks noGrp="1" noChangeAspect="1"/>
          </p:cNvPicPr>
          <p:nvPr>
            <p:ph idx="1"/>
          </p:nvPr>
        </p:nvPicPr>
        <p:blipFill>
          <a:blip r:embed="rId2"/>
          <a:srcRect l="-18555" r="-18555"/>
          <a:stretch>
            <a:fillRect/>
          </a:stretch>
        </p:blipFill>
        <p:spPr/>
      </p:pic>
    </p:spTree>
    <p:extLst>
      <p:ext uri="{BB962C8B-B14F-4D97-AF65-F5344CB8AC3E}">
        <p14:creationId xmlns:p14="http://schemas.microsoft.com/office/powerpoint/2010/main" val="381079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Mackintosh dining set, 1903</a:t>
            </a:r>
            <a:endParaRPr lang="en-US" dirty="0"/>
          </a:p>
        </p:txBody>
      </p:sp>
      <p:pic>
        <p:nvPicPr>
          <p:cNvPr id="4" name="Content Placeholder 3"/>
          <p:cNvPicPr>
            <a:picLocks noGrp="1" noChangeAspect="1"/>
          </p:cNvPicPr>
          <p:nvPr>
            <p:ph idx="1"/>
          </p:nvPr>
        </p:nvPicPr>
        <p:blipFill>
          <a:blip r:embed="rId2"/>
          <a:srcRect l="-67584" r="-67584"/>
          <a:stretch>
            <a:fillRect/>
          </a:stretch>
        </p:blipFill>
        <p:spPr/>
      </p:pic>
    </p:spTree>
    <p:extLst>
      <p:ext uri="{BB962C8B-B14F-4D97-AF65-F5344CB8AC3E}">
        <p14:creationId xmlns:p14="http://schemas.microsoft.com/office/powerpoint/2010/main" val="2754287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Macintosh drawings of Willow Tea Room furniture</a:t>
            </a:r>
            <a:endParaRPr lang="en-US" dirty="0"/>
          </a:p>
        </p:txBody>
      </p:sp>
      <p:pic>
        <p:nvPicPr>
          <p:cNvPr id="4" name="Content Placeholder 3"/>
          <p:cNvPicPr>
            <a:picLocks noGrp="1" noChangeAspect="1"/>
          </p:cNvPicPr>
          <p:nvPr>
            <p:ph idx="1"/>
          </p:nvPr>
        </p:nvPicPr>
        <p:blipFill>
          <a:blip r:embed="rId2"/>
          <a:srcRect t="6352" b="6352"/>
          <a:stretch>
            <a:fillRect/>
          </a:stretch>
        </p:blipFill>
        <p:spPr/>
      </p:pic>
    </p:spTree>
    <p:extLst>
      <p:ext uri="{BB962C8B-B14F-4D97-AF65-F5344CB8AC3E}">
        <p14:creationId xmlns:p14="http://schemas.microsoft.com/office/powerpoint/2010/main" val="342045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after renovation</a:t>
            </a:r>
            <a:endParaRPr lang="en-US" dirty="0"/>
          </a:p>
        </p:txBody>
      </p:sp>
      <p:pic>
        <p:nvPicPr>
          <p:cNvPr id="4" name="Content Placeholder 3"/>
          <p:cNvPicPr>
            <a:picLocks noGrp="1" noChangeAspect="1"/>
          </p:cNvPicPr>
          <p:nvPr>
            <p:ph idx="1"/>
          </p:nvPr>
        </p:nvPicPr>
        <p:blipFill>
          <a:blip r:embed="rId2"/>
          <a:srcRect l="-10345" r="-10345"/>
          <a:stretch>
            <a:fillRect/>
          </a:stretch>
        </p:blipFill>
        <p:spPr/>
      </p:pic>
    </p:spTree>
    <p:extLst>
      <p:ext uri="{BB962C8B-B14F-4D97-AF65-F5344CB8AC3E}">
        <p14:creationId xmlns:p14="http://schemas.microsoft.com/office/powerpoint/2010/main" val="431743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Mackintosh furniture</a:t>
            </a:r>
            <a:endParaRPr lang="en-US" dirty="0"/>
          </a:p>
        </p:txBody>
      </p:sp>
      <p:pic>
        <p:nvPicPr>
          <p:cNvPr id="4" name="Content Placeholder 3"/>
          <p:cNvPicPr>
            <a:picLocks noGrp="1" noChangeAspect="1"/>
          </p:cNvPicPr>
          <p:nvPr>
            <p:ph idx="1"/>
          </p:nvPr>
        </p:nvPicPr>
        <p:blipFill>
          <a:blip r:embed="rId2"/>
          <a:srcRect l="-16120" r="-16120"/>
          <a:stretch>
            <a:fillRect/>
          </a:stretch>
        </p:blipFill>
        <p:spPr/>
      </p:pic>
    </p:spTree>
    <p:extLst>
      <p:ext uri="{BB962C8B-B14F-4D97-AF65-F5344CB8AC3E}">
        <p14:creationId xmlns:p14="http://schemas.microsoft.com/office/powerpoint/2010/main" val="787443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Mackintosh ‘Ladder Back’ chairs</a:t>
            </a:r>
            <a:endParaRPr lang="en-US" dirty="0"/>
          </a:p>
        </p:txBody>
      </p:sp>
      <p:pic>
        <p:nvPicPr>
          <p:cNvPr id="4" name="Content Placeholder 3"/>
          <p:cNvPicPr>
            <a:picLocks noGrp="1" noChangeAspect="1"/>
          </p:cNvPicPr>
          <p:nvPr>
            <p:ph idx="1"/>
          </p:nvPr>
        </p:nvPicPr>
        <p:blipFill>
          <a:blip r:embed="rId2"/>
          <a:srcRect l="-31890" r="-31890"/>
          <a:stretch>
            <a:fillRect/>
          </a:stretch>
        </p:blipFill>
        <p:spPr/>
      </p:pic>
    </p:spTree>
    <p:extLst>
      <p:ext uri="{BB962C8B-B14F-4D97-AF65-F5344CB8AC3E}">
        <p14:creationId xmlns:p14="http://schemas.microsoft.com/office/powerpoint/2010/main" val="216901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We classify developments in architecture, and design, as ‘movements’ </a:t>
            </a:r>
            <a:endParaRPr lang="en-US" dirty="0">
              <a:latin typeface="Arial"/>
              <a:cs typeface="Arial"/>
            </a:endParaRPr>
          </a:p>
        </p:txBody>
      </p:sp>
      <p:sp>
        <p:nvSpPr>
          <p:cNvPr id="3" name="Content Placeholder 2"/>
          <p:cNvSpPr>
            <a:spLocks noGrp="1"/>
          </p:cNvSpPr>
          <p:nvPr>
            <p:ph idx="1"/>
          </p:nvPr>
        </p:nvSpPr>
        <p:spPr/>
        <p:txBody>
          <a:bodyPr/>
          <a:lstStyle/>
          <a:p>
            <a:r>
              <a:rPr lang="en-US" dirty="0">
                <a:latin typeface="Arial"/>
                <a:cs typeface="Arial"/>
              </a:rPr>
              <a:t>An </a:t>
            </a:r>
            <a:r>
              <a:rPr lang="en-US" b="1" dirty="0" smtClean="0">
                <a:latin typeface="Arial"/>
                <a:cs typeface="Arial"/>
              </a:rPr>
              <a:t>architecture, and design a movement</a:t>
            </a:r>
            <a:r>
              <a:rPr lang="en-US" dirty="0" smtClean="0">
                <a:latin typeface="Arial"/>
                <a:cs typeface="Arial"/>
              </a:rPr>
              <a:t> </a:t>
            </a:r>
            <a:r>
              <a:rPr lang="en-US" dirty="0">
                <a:latin typeface="Arial"/>
                <a:cs typeface="Arial"/>
              </a:rPr>
              <a:t>is a tendency or style </a:t>
            </a:r>
            <a:r>
              <a:rPr lang="en-US" dirty="0" smtClean="0">
                <a:latin typeface="Arial"/>
                <a:cs typeface="Arial"/>
              </a:rPr>
              <a:t>with </a:t>
            </a:r>
            <a:r>
              <a:rPr lang="en-US" dirty="0">
                <a:latin typeface="Arial"/>
                <a:cs typeface="Arial"/>
              </a:rPr>
              <a:t>a specific common philosophy or goal, </a:t>
            </a:r>
            <a:r>
              <a:rPr lang="en-US" dirty="0" smtClean="0">
                <a:latin typeface="Arial"/>
                <a:cs typeface="Arial"/>
              </a:rPr>
              <a:t>held </a:t>
            </a:r>
            <a:r>
              <a:rPr lang="en-US" dirty="0">
                <a:latin typeface="Arial"/>
                <a:cs typeface="Arial"/>
              </a:rPr>
              <a:t>by a </a:t>
            </a:r>
            <a:r>
              <a:rPr lang="en-US" dirty="0" smtClean="0">
                <a:latin typeface="Arial"/>
                <a:cs typeface="Arial"/>
              </a:rPr>
              <a:t>group </a:t>
            </a:r>
            <a:r>
              <a:rPr lang="en-US" dirty="0">
                <a:latin typeface="Arial"/>
                <a:cs typeface="Arial"/>
              </a:rPr>
              <a:t>during </a:t>
            </a:r>
            <a:r>
              <a:rPr lang="en-US" dirty="0" smtClean="0">
                <a:latin typeface="Arial"/>
                <a:cs typeface="Arial"/>
              </a:rPr>
              <a:t>a designated </a:t>
            </a:r>
            <a:r>
              <a:rPr lang="en-US" dirty="0">
                <a:latin typeface="Arial"/>
                <a:cs typeface="Arial"/>
              </a:rPr>
              <a:t>period of </a:t>
            </a:r>
            <a:r>
              <a:rPr lang="en-US" dirty="0" smtClean="0">
                <a:latin typeface="Arial"/>
                <a:cs typeface="Arial"/>
              </a:rPr>
              <a:t>time.</a:t>
            </a:r>
          </a:p>
          <a:p>
            <a:endParaRPr lang="en-US" dirty="0">
              <a:latin typeface="Arial"/>
              <a:cs typeface="Arial"/>
            </a:endParaRPr>
          </a:p>
          <a:p>
            <a:r>
              <a:rPr lang="en-US" dirty="0" smtClean="0">
                <a:latin typeface="Arial"/>
                <a:cs typeface="Arial"/>
              </a:rPr>
              <a:t>A movement may exist during the same time as other movements AND one movement may espouse contradictory, antithetical, points of view to another!</a:t>
            </a:r>
          </a:p>
          <a:p>
            <a:endParaRPr lang="en-US" dirty="0">
              <a:latin typeface="Arial"/>
              <a:cs typeface="Arial"/>
            </a:endParaRPr>
          </a:p>
        </p:txBody>
      </p:sp>
    </p:spTree>
    <p:extLst>
      <p:ext uri="{BB962C8B-B14F-4D97-AF65-F5344CB8AC3E}">
        <p14:creationId xmlns:p14="http://schemas.microsoft.com/office/powerpoint/2010/main" val="209088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Mackintosh wash stand,</a:t>
            </a:r>
            <a:r>
              <a:rPr lang="en-US" sz="2400" dirty="0" smtClean="0"/>
              <a:t>1904</a:t>
            </a:r>
            <a:endParaRPr lang="en-US" sz="2400" dirty="0"/>
          </a:p>
        </p:txBody>
      </p:sp>
      <p:pic>
        <p:nvPicPr>
          <p:cNvPr id="4" name="Content Placeholder 3"/>
          <p:cNvPicPr>
            <a:picLocks noGrp="1" noChangeAspect="1"/>
          </p:cNvPicPr>
          <p:nvPr>
            <p:ph idx="1"/>
          </p:nvPr>
        </p:nvPicPr>
        <p:blipFill>
          <a:blip r:embed="rId2"/>
          <a:srcRect l="-58290" r="-58290"/>
          <a:stretch>
            <a:fillRect/>
          </a:stretch>
        </p:blipFill>
        <p:spPr/>
      </p:pic>
    </p:spTree>
    <p:extLst>
      <p:ext uri="{BB962C8B-B14F-4D97-AF65-F5344CB8AC3E}">
        <p14:creationId xmlns:p14="http://schemas.microsoft.com/office/powerpoint/2010/main" val="555422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Glasgow School of Art, </a:t>
            </a:r>
            <a:r>
              <a:rPr lang="en-US" sz="2400" dirty="0" smtClean="0"/>
              <a:t>1909</a:t>
            </a:r>
            <a:br>
              <a:rPr lang="en-US" sz="2400" dirty="0" smtClean="0"/>
            </a:br>
            <a:r>
              <a:rPr lang="en-US" sz="2000" dirty="0" smtClean="0"/>
              <a:t>designed by Charles </a:t>
            </a:r>
            <a:r>
              <a:rPr lang="en-US" sz="2000" dirty="0" err="1" smtClean="0"/>
              <a:t>Rennie</a:t>
            </a:r>
            <a:r>
              <a:rPr lang="en-US" sz="2000" dirty="0" smtClean="0"/>
              <a:t> Mackintosh</a:t>
            </a:r>
            <a:endParaRPr lang="en-US" sz="2000" dirty="0"/>
          </a:p>
        </p:txBody>
      </p:sp>
      <p:pic>
        <p:nvPicPr>
          <p:cNvPr id="4" name="Content Placeholder 3"/>
          <p:cNvPicPr>
            <a:picLocks noGrp="1" noChangeAspect="1"/>
          </p:cNvPicPr>
          <p:nvPr>
            <p:ph idx="1"/>
          </p:nvPr>
        </p:nvPicPr>
        <p:blipFill>
          <a:blip r:embed="rId2"/>
          <a:srcRect t="8450" b="8450"/>
          <a:stretch>
            <a:fillRect/>
          </a:stretch>
        </p:blipFill>
        <p:spPr/>
      </p:pic>
    </p:spTree>
    <p:extLst>
      <p:ext uri="{BB962C8B-B14F-4D97-AF65-F5344CB8AC3E}">
        <p14:creationId xmlns:p14="http://schemas.microsoft.com/office/powerpoint/2010/main" val="783558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Main Entrance</a:t>
            </a:r>
            <a:br>
              <a:rPr lang="en-US" sz="2800" dirty="0" smtClean="0"/>
            </a:br>
            <a:r>
              <a:rPr lang="en-US" sz="2000" dirty="0" smtClean="0"/>
              <a:t>Glasgow School of Art</a:t>
            </a:r>
            <a:endParaRPr lang="en-US" sz="2000" dirty="0"/>
          </a:p>
        </p:txBody>
      </p:sp>
      <p:pic>
        <p:nvPicPr>
          <p:cNvPr id="4" name="Content Placeholder 3"/>
          <p:cNvPicPr>
            <a:picLocks noGrp="1" noChangeAspect="1"/>
          </p:cNvPicPr>
          <p:nvPr>
            <p:ph idx="1"/>
          </p:nvPr>
        </p:nvPicPr>
        <p:blipFill>
          <a:blip r:embed="rId2"/>
          <a:srcRect l="-85828" r="-85828"/>
          <a:stretch>
            <a:fillRect/>
          </a:stretch>
        </p:blipFill>
        <p:spPr/>
      </p:pic>
    </p:spTree>
    <p:extLst>
      <p:ext uri="{BB962C8B-B14F-4D97-AF65-F5344CB8AC3E}">
        <p14:creationId xmlns:p14="http://schemas.microsoft.com/office/powerpoint/2010/main" val="3150290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Details for the Glasgow School of Art </a:t>
            </a:r>
            <a:br>
              <a:rPr lang="en-US" sz="2800" dirty="0" smtClean="0"/>
            </a:br>
            <a:r>
              <a:rPr lang="en-US" sz="2800" dirty="0" smtClean="0"/>
              <a:t>by Mackintosh</a:t>
            </a:r>
            <a:endParaRPr lang="en-US" sz="2800" dirty="0"/>
          </a:p>
        </p:txBody>
      </p:sp>
      <p:pic>
        <p:nvPicPr>
          <p:cNvPr id="4" name="Content Placeholder 3"/>
          <p:cNvPicPr>
            <a:picLocks noGrp="1" noChangeAspect="1"/>
          </p:cNvPicPr>
          <p:nvPr>
            <p:ph idx="1"/>
          </p:nvPr>
        </p:nvPicPr>
        <p:blipFill>
          <a:blip r:embed="rId2"/>
          <a:srcRect l="-16368" r="-16368"/>
          <a:stretch>
            <a:fillRect/>
          </a:stretch>
        </p:blipFill>
        <p:spPr>
          <a:xfrm>
            <a:off x="-76200" y="1905000"/>
            <a:ext cx="4495800" cy="2472517"/>
          </a:xfrm>
        </p:spPr>
      </p:pic>
      <p:pic>
        <p:nvPicPr>
          <p:cNvPr id="5" name="Picture 4"/>
          <p:cNvPicPr>
            <a:picLocks noChangeAspect="1"/>
          </p:cNvPicPr>
          <p:nvPr/>
        </p:nvPicPr>
        <p:blipFill>
          <a:blip r:embed="rId3"/>
          <a:stretch>
            <a:fillRect/>
          </a:stretch>
        </p:blipFill>
        <p:spPr>
          <a:xfrm>
            <a:off x="7010400" y="1904999"/>
            <a:ext cx="2062609" cy="3083375"/>
          </a:xfrm>
          <a:prstGeom prst="rect">
            <a:avLst/>
          </a:prstGeom>
        </p:spPr>
      </p:pic>
      <p:pic>
        <p:nvPicPr>
          <p:cNvPr id="6" name="Picture 5"/>
          <p:cNvPicPr>
            <a:picLocks noChangeAspect="1"/>
          </p:cNvPicPr>
          <p:nvPr/>
        </p:nvPicPr>
        <p:blipFill>
          <a:blip r:embed="rId4"/>
          <a:stretch>
            <a:fillRect/>
          </a:stretch>
        </p:blipFill>
        <p:spPr>
          <a:xfrm>
            <a:off x="4191001" y="1905000"/>
            <a:ext cx="2441888" cy="2133600"/>
          </a:xfrm>
          <a:prstGeom prst="rect">
            <a:avLst/>
          </a:prstGeom>
        </p:spPr>
      </p:pic>
      <p:pic>
        <p:nvPicPr>
          <p:cNvPr id="7" name="Picture 6"/>
          <p:cNvPicPr>
            <a:picLocks noChangeAspect="1"/>
          </p:cNvPicPr>
          <p:nvPr/>
        </p:nvPicPr>
        <p:blipFill>
          <a:blip r:embed="rId5"/>
          <a:stretch>
            <a:fillRect/>
          </a:stretch>
        </p:blipFill>
        <p:spPr>
          <a:xfrm>
            <a:off x="457200" y="4724400"/>
            <a:ext cx="2895600" cy="1607058"/>
          </a:xfrm>
          <a:prstGeom prst="rect">
            <a:avLst/>
          </a:prstGeom>
        </p:spPr>
      </p:pic>
    </p:spTree>
    <p:extLst>
      <p:ext uri="{BB962C8B-B14F-4D97-AF65-F5344CB8AC3E}">
        <p14:creationId xmlns:p14="http://schemas.microsoft.com/office/powerpoint/2010/main" val="72629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Gallery space in the Glasgow School of Art</a:t>
            </a:r>
            <a:br>
              <a:rPr lang="en-US" sz="2800" dirty="0" smtClean="0"/>
            </a:br>
            <a:r>
              <a:rPr lang="en-US" sz="2000" dirty="0" smtClean="0"/>
              <a:t>Note how the structural frame of the skylight and roof are exposed and designed to be seen; they relate to other forms used elsewhere in the building. </a:t>
            </a:r>
            <a:endParaRPr lang="en-US" sz="2800"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90032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title"/>
          </p:nvPr>
        </p:nvSpPr>
        <p:spPr>
          <a:xfrm>
            <a:off x="457200" y="1524000"/>
            <a:ext cx="3581400" cy="2895600"/>
          </a:xfrm>
          <a:noFill/>
        </p:spPr>
        <p:txBody>
          <a:bodyPr/>
          <a:lstStyle/>
          <a:p>
            <a:pPr eaLnBrk="1" hangingPunct="1"/>
            <a:r>
              <a:rPr lang="en-US" sz="2800" dirty="0" smtClean="0"/>
              <a:t>“Hill House”, located in </a:t>
            </a:r>
            <a:r>
              <a:rPr lang="en-US" sz="2800" dirty="0" err="1" smtClean="0"/>
              <a:t>Helensburgh</a:t>
            </a:r>
            <a:r>
              <a:rPr lang="en-US" sz="2800" dirty="0" smtClean="0"/>
              <a:t>, Scotland,   designed by Charles </a:t>
            </a:r>
            <a:r>
              <a:rPr lang="en-US" sz="2800" dirty="0" err="1" smtClean="0"/>
              <a:t>Rennie</a:t>
            </a:r>
            <a:r>
              <a:rPr lang="en-US" sz="2800" dirty="0"/>
              <a:t> </a:t>
            </a:r>
            <a:r>
              <a:rPr lang="en-US" sz="2800" dirty="0" smtClean="0"/>
              <a:t>Mackintosh in</a:t>
            </a:r>
            <a:br>
              <a:rPr lang="en-US" sz="2800" dirty="0" smtClean="0"/>
            </a:br>
            <a:r>
              <a:rPr lang="en-US" sz="2800" dirty="0" smtClean="0"/>
              <a:t>1904</a:t>
            </a:r>
          </a:p>
        </p:txBody>
      </p:sp>
      <p:pic>
        <p:nvPicPr>
          <p:cNvPr id="80899" name="Picture 4" descr="ext"/>
          <p:cNvPicPr>
            <a:picLocks noGrp="1" noChangeAspect="1" noChangeArrowheads="1"/>
          </p:cNvPicPr>
          <p:nvPr>
            <p:ph idx="1"/>
          </p:nvPr>
        </p:nvPicPr>
        <p:blipFill>
          <a:blip r:embed="rId2" cstate="print"/>
          <a:srcRect/>
          <a:stretch>
            <a:fillRect/>
          </a:stretch>
        </p:blipFill>
        <p:spPr>
          <a:xfrm>
            <a:off x="4248150" y="0"/>
            <a:ext cx="4895850" cy="6858000"/>
          </a:xfrm>
          <a:noFill/>
        </p:spPr>
      </p:pic>
    </p:spTree>
    <p:extLst>
      <p:ext uri="{BB962C8B-B14F-4D97-AF65-F5344CB8AC3E}">
        <p14:creationId xmlns:p14="http://schemas.microsoft.com/office/powerpoint/2010/main" val="3504683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pPr eaLnBrk="1" hangingPunct="1"/>
            <a:endParaRPr lang="en-US" smtClean="0"/>
          </a:p>
        </p:txBody>
      </p:sp>
      <p:pic>
        <p:nvPicPr>
          <p:cNvPr id="81923" name="Picture 4" descr="ext"/>
          <p:cNvPicPr>
            <a:picLocks noGrp="1" noChangeAspect="1" noChangeArrowheads="1"/>
          </p:cNvPicPr>
          <p:nvPr>
            <p:ph idx="1"/>
          </p:nvPr>
        </p:nvPicPr>
        <p:blipFill>
          <a:blip r:embed="rId2" cstate="print"/>
          <a:srcRect/>
          <a:stretch>
            <a:fillRect/>
          </a:stretch>
        </p:blipFill>
        <p:spPr>
          <a:xfrm>
            <a:off x="0" y="0"/>
            <a:ext cx="9144000" cy="6626225"/>
          </a:xfrm>
          <a:noFill/>
        </p:spPr>
      </p:pic>
    </p:spTree>
    <p:extLst>
      <p:ext uri="{BB962C8B-B14F-4D97-AF65-F5344CB8AC3E}">
        <p14:creationId xmlns:p14="http://schemas.microsoft.com/office/powerpoint/2010/main" val="589828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ChangeArrowheads="1"/>
          </p:cNvSpPr>
          <p:nvPr>
            <p:ph type="title"/>
          </p:nvPr>
        </p:nvSpPr>
        <p:spPr/>
        <p:txBody>
          <a:bodyPr/>
          <a:lstStyle/>
          <a:p>
            <a:pPr eaLnBrk="1" hangingPunct="1"/>
            <a:endParaRPr lang="en-US" smtClean="0"/>
          </a:p>
        </p:txBody>
      </p:sp>
      <p:pic>
        <p:nvPicPr>
          <p:cNvPr id="82947" name="Picture 4" descr="ext"/>
          <p:cNvPicPr>
            <a:picLocks noGrp="1" noChangeAspect="1" noChangeArrowheads="1"/>
          </p:cNvPicPr>
          <p:nvPr>
            <p:ph idx="1"/>
          </p:nvPr>
        </p:nvPicPr>
        <p:blipFill>
          <a:blip r:embed="rId2" cstate="print"/>
          <a:srcRect/>
          <a:stretch>
            <a:fillRect/>
          </a:stretch>
        </p:blipFill>
        <p:spPr>
          <a:xfrm>
            <a:off x="0" y="0"/>
            <a:ext cx="4483100" cy="6858000"/>
          </a:xfrm>
          <a:noFill/>
        </p:spPr>
      </p:pic>
      <p:pic>
        <p:nvPicPr>
          <p:cNvPr id="82948" name="Picture 4" descr="staircase"/>
          <p:cNvPicPr>
            <a:picLocks noChangeAspect="1" noChangeArrowheads="1"/>
          </p:cNvPicPr>
          <p:nvPr/>
        </p:nvPicPr>
        <p:blipFill>
          <a:blip r:embed="rId3" cstate="print"/>
          <a:srcRect/>
          <a:stretch>
            <a:fillRect/>
          </a:stretch>
        </p:blipFill>
        <p:spPr bwMode="auto">
          <a:xfrm>
            <a:off x="4462463" y="0"/>
            <a:ext cx="4757737" cy="6858000"/>
          </a:xfrm>
          <a:prstGeom prst="rect">
            <a:avLst/>
          </a:prstGeom>
          <a:noFill/>
          <a:ln w="9525">
            <a:noFill/>
            <a:miter lim="800000"/>
            <a:headEnd/>
            <a:tailEnd/>
          </a:ln>
        </p:spPr>
      </p:pic>
    </p:spTree>
    <p:extLst>
      <p:ext uri="{BB962C8B-B14F-4D97-AF65-F5344CB8AC3E}">
        <p14:creationId xmlns:p14="http://schemas.microsoft.com/office/powerpoint/2010/main" val="3101187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pPr eaLnBrk="1" hangingPunct="1"/>
            <a:endParaRPr lang="en-US" smtClean="0"/>
          </a:p>
        </p:txBody>
      </p:sp>
      <p:pic>
        <p:nvPicPr>
          <p:cNvPr id="83971" name="Picture 4" descr="fireplace"/>
          <p:cNvPicPr>
            <a:picLocks noGrp="1" noChangeAspect="1" noChangeArrowheads="1"/>
          </p:cNvPicPr>
          <p:nvPr>
            <p:ph idx="1"/>
          </p:nvPr>
        </p:nvPicPr>
        <p:blipFill>
          <a:blip r:embed="rId2" cstate="print"/>
          <a:srcRect/>
          <a:stretch>
            <a:fillRect/>
          </a:stretch>
        </p:blipFill>
        <p:spPr>
          <a:xfrm>
            <a:off x="0" y="0"/>
            <a:ext cx="9144000" cy="6735763"/>
          </a:xfrm>
          <a:noFill/>
        </p:spPr>
      </p:pic>
    </p:spTree>
    <p:extLst>
      <p:ext uri="{BB962C8B-B14F-4D97-AF65-F5344CB8AC3E}">
        <p14:creationId xmlns:p14="http://schemas.microsoft.com/office/powerpoint/2010/main" val="23083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title"/>
          </p:nvPr>
        </p:nvSpPr>
        <p:spPr/>
        <p:txBody>
          <a:bodyPr/>
          <a:lstStyle/>
          <a:p>
            <a:pPr eaLnBrk="1" hangingPunct="1"/>
            <a:endParaRPr lang="en-US" smtClean="0"/>
          </a:p>
        </p:txBody>
      </p:sp>
      <p:pic>
        <p:nvPicPr>
          <p:cNvPr id="84995" name="Picture 4" descr="wall"/>
          <p:cNvPicPr>
            <a:picLocks noGrp="1" noChangeAspect="1" noChangeArrowheads="1"/>
          </p:cNvPicPr>
          <p:nvPr>
            <p:ph idx="1"/>
          </p:nvPr>
        </p:nvPicPr>
        <p:blipFill>
          <a:blip r:embed="rId2" cstate="print"/>
          <a:srcRect/>
          <a:stretch>
            <a:fillRect/>
          </a:stretch>
        </p:blipFill>
        <p:spPr>
          <a:xfrm>
            <a:off x="0" y="0"/>
            <a:ext cx="9144000" cy="6569075"/>
          </a:xfrm>
          <a:noFill/>
        </p:spPr>
      </p:pic>
    </p:spTree>
    <p:extLst>
      <p:ext uri="{BB962C8B-B14F-4D97-AF65-F5344CB8AC3E}">
        <p14:creationId xmlns:p14="http://schemas.microsoft.com/office/powerpoint/2010/main" val="259361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latin typeface="Arial"/>
                <a:cs typeface="Arial"/>
              </a:rPr>
              <a:t>Art </a:t>
            </a:r>
            <a:r>
              <a:rPr lang="en-US" sz="3600" dirty="0" smtClean="0">
                <a:latin typeface="Arial"/>
                <a:cs typeface="Arial"/>
              </a:rPr>
              <a:t>Nouveau</a:t>
            </a:r>
            <a:br>
              <a:rPr lang="en-US" sz="3600" dirty="0" smtClean="0">
                <a:latin typeface="Arial"/>
                <a:cs typeface="Arial"/>
              </a:rPr>
            </a:br>
            <a:r>
              <a:rPr lang="en-US" sz="2400" dirty="0" smtClean="0">
                <a:latin typeface="Arial"/>
                <a:cs typeface="Arial"/>
              </a:rPr>
              <a:t>1890-1910 +-</a:t>
            </a:r>
            <a:endParaRPr lang="en-US" sz="2400" dirty="0"/>
          </a:p>
        </p:txBody>
      </p:sp>
      <p:sp>
        <p:nvSpPr>
          <p:cNvPr id="5" name="Content Placeholder 4"/>
          <p:cNvSpPr>
            <a:spLocks noGrp="1"/>
          </p:cNvSpPr>
          <p:nvPr>
            <p:ph idx="1"/>
          </p:nvPr>
        </p:nvSpPr>
        <p:spPr/>
        <p:txBody>
          <a:bodyPr>
            <a:normAutofit/>
          </a:bodyPr>
          <a:lstStyle/>
          <a:p>
            <a:pPr marL="0" indent="0">
              <a:buNone/>
            </a:pPr>
            <a:endParaRPr lang="en-US" sz="2000" dirty="0">
              <a:hlinkClick r:id="rId2"/>
            </a:endParaRPr>
          </a:p>
          <a:p>
            <a:r>
              <a:rPr lang="en-US" sz="2000" dirty="0" smtClean="0"/>
              <a:t>An ornamental </a:t>
            </a:r>
            <a:r>
              <a:rPr lang="en-US" sz="2000" dirty="0"/>
              <a:t>style of </a:t>
            </a:r>
            <a:r>
              <a:rPr lang="en-US" sz="2000" dirty="0" smtClean="0"/>
              <a:t>art and design </a:t>
            </a:r>
            <a:r>
              <a:rPr lang="en-US" sz="2000" dirty="0"/>
              <a:t>that flourished between about 1890 and 1910 throughout Europe and the United States. </a:t>
            </a:r>
            <a:endParaRPr lang="en-US" sz="2000" dirty="0" smtClean="0"/>
          </a:p>
          <a:p>
            <a:endParaRPr lang="en-US" sz="2000" dirty="0" smtClean="0"/>
          </a:p>
          <a:p>
            <a:r>
              <a:rPr lang="en-US" sz="2000" dirty="0" smtClean="0"/>
              <a:t>Art </a:t>
            </a:r>
            <a:r>
              <a:rPr lang="en-US" sz="2000" dirty="0"/>
              <a:t>Nouveau is characterized by its use of a long, sinuous, organic line and was employed most often in </a:t>
            </a:r>
            <a:r>
              <a:rPr lang="en-US" sz="2000" dirty="0" smtClean="0"/>
              <a:t>architecture </a:t>
            </a:r>
            <a:r>
              <a:rPr lang="en-US" sz="2000" dirty="0"/>
              <a:t>interior design, jewelry and glass design, posters, and illustration</a:t>
            </a:r>
            <a:r>
              <a:rPr lang="en-US" sz="2000" dirty="0" smtClean="0"/>
              <a:t>.</a:t>
            </a:r>
          </a:p>
          <a:p>
            <a:endParaRPr lang="en-US" sz="2000" dirty="0"/>
          </a:p>
          <a:p>
            <a:r>
              <a:rPr lang="en-US" sz="2000" dirty="0"/>
              <a:t>It was a deliberate attempt to create a new style</a:t>
            </a:r>
            <a:r>
              <a:rPr lang="en-US" sz="2000" dirty="0" smtClean="0"/>
              <a:t>, based on contemporary ideas, </a:t>
            </a:r>
            <a:r>
              <a:rPr lang="en-US" sz="2000" dirty="0"/>
              <a:t>free of the imitative historicism that dominated much of 19th-century art and design. </a:t>
            </a:r>
          </a:p>
        </p:txBody>
      </p:sp>
    </p:spTree>
    <p:extLst>
      <p:ext uri="{BB962C8B-B14F-4D97-AF65-F5344CB8AC3E}">
        <p14:creationId xmlns:p14="http://schemas.microsoft.com/office/powerpoint/2010/main" val="1509282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title"/>
          </p:nvPr>
        </p:nvSpPr>
        <p:spPr/>
        <p:txBody>
          <a:bodyPr/>
          <a:lstStyle/>
          <a:p>
            <a:pPr eaLnBrk="1" hangingPunct="1"/>
            <a:endParaRPr lang="en-US" smtClean="0"/>
          </a:p>
        </p:txBody>
      </p:sp>
      <p:pic>
        <p:nvPicPr>
          <p:cNvPr id="86019" name="Picture 4" descr="drapes"/>
          <p:cNvPicPr>
            <a:picLocks noGrp="1" noChangeAspect="1" noChangeArrowheads="1"/>
          </p:cNvPicPr>
          <p:nvPr>
            <p:ph idx="1"/>
          </p:nvPr>
        </p:nvPicPr>
        <p:blipFill>
          <a:blip r:embed="rId2" cstate="print"/>
          <a:srcRect/>
          <a:stretch>
            <a:fillRect/>
          </a:stretch>
        </p:blipFill>
        <p:spPr>
          <a:xfrm>
            <a:off x="0" y="0"/>
            <a:ext cx="9144000" cy="6864350"/>
          </a:xfrm>
          <a:noFill/>
        </p:spPr>
      </p:pic>
    </p:spTree>
    <p:extLst>
      <p:ext uri="{BB962C8B-B14F-4D97-AF65-F5344CB8AC3E}">
        <p14:creationId xmlns:p14="http://schemas.microsoft.com/office/powerpoint/2010/main" val="1301290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p:txBody>
          <a:bodyPr/>
          <a:lstStyle/>
          <a:p>
            <a:pPr eaLnBrk="1" hangingPunct="1"/>
            <a:r>
              <a:rPr lang="en-US" dirty="0" smtClean="0"/>
              <a:t>Macintosh furniture</a:t>
            </a:r>
          </a:p>
        </p:txBody>
      </p:sp>
      <p:pic>
        <p:nvPicPr>
          <p:cNvPr id="87043" name="Picture 4" descr="washstand"/>
          <p:cNvPicPr>
            <a:picLocks noGrp="1" noChangeAspect="1" noChangeArrowheads="1"/>
          </p:cNvPicPr>
          <p:nvPr>
            <p:ph idx="1"/>
          </p:nvPr>
        </p:nvPicPr>
        <p:blipFill>
          <a:blip r:embed="rId2" cstate="print"/>
          <a:srcRect/>
          <a:stretch>
            <a:fillRect/>
          </a:stretch>
        </p:blipFill>
        <p:spPr>
          <a:xfrm>
            <a:off x="113862" y="2329793"/>
            <a:ext cx="4241422" cy="3135586"/>
          </a:xfrm>
          <a:noFill/>
        </p:spPr>
      </p:pic>
      <p:pic>
        <p:nvPicPr>
          <p:cNvPr id="87044" name="Picture 4" descr="light"/>
          <p:cNvPicPr>
            <a:picLocks noChangeAspect="1" noChangeArrowheads="1"/>
          </p:cNvPicPr>
          <p:nvPr/>
        </p:nvPicPr>
        <p:blipFill>
          <a:blip r:embed="rId3" cstate="print"/>
          <a:srcRect/>
          <a:stretch>
            <a:fillRect/>
          </a:stretch>
        </p:blipFill>
        <p:spPr bwMode="auto">
          <a:xfrm>
            <a:off x="4631559" y="2329793"/>
            <a:ext cx="4405437" cy="3135586"/>
          </a:xfrm>
          <a:prstGeom prst="rect">
            <a:avLst/>
          </a:prstGeom>
          <a:noFill/>
          <a:ln w="9525">
            <a:noFill/>
            <a:miter lim="800000"/>
            <a:headEnd/>
            <a:tailEnd/>
          </a:ln>
        </p:spPr>
      </p:pic>
    </p:spTree>
    <p:extLst>
      <p:ext uri="{BB962C8B-B14F-4D97-AF65-F5344CB8AC3E}">
        <p14:creationId xmlns:p14="http://schemas.microsoft.com/office/powerpoint/2010/main" val="332810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a:t>CHARLES RENNIE </a:t>
            </a:r>
            <a:r>
              <a:rPr lang="en-US" sz="2000" dirty="0" smtClean="0"/>
              <a:t> &amp;    MARGARET </a:t>
            </a:r>
            <a:r>
              <a:rPr lang="en-US" sz="2000" dirty="0"/>
              <a:t>MACDONALD </a:t>
            </a:r>
            <a:r>
              <a:rPr lang="en-US" sz="2000" dirty="0" smtClean="0"/>
              <a:t>MACKINTOSH</a:t>
            </a:r>
            <a:br>
              <a:rPr lang="en-US" sz="2000" dirty="0" smtClean="0"/>
            </a:br>
            <a:r>
              <a:rPr lang="en-US" sz="2000" dirty="0" smtClean="0"/>
              <a:t>1868 </a:t>
            </a:r>
            <a:r>
              <a:rPr lang="en-US" sz="2000" dirty="0"/>
              <a:t>- 1928                  </a:t>
            </a:r>
            <a:r>
              <a:rPr lang="en-US" sz="2000" dirty="0" smtClean="0"/>
              <a:t>1865 </a:t>
            </a:r>
            <a:r>
              <a:rPr lang="en-US" sz="2000" dirty="0"/>
              <a:t>- 1933</a:t>
            </a:r>
            <a:br>
              <a:rPr lang="en-US" sz="2000" dirty="0"/>
            </a:br>
            <a:endParaRPr lang="en-US" sz="2000" dirty="0"/>
          </a:p>
        </p:txBody>
      </p:sp>
      <p:sp>
        <p:nvSpPr>
          <p:cNvPr id="3" name="Content Placeholder 2"/>
          <p:cNvSpPr>
            <a:spLocks noGrp="1"/>
          </p:cNvSpPr>
          <p:nvPr>
            <p:ph idx="1"/>
          </p:nvPr>
        </p:nvSpPr>
        <p:spPr/>
        <p:txBody>
          <a:bodyPr>
            <a:normAutofit/>
          </a:bodyPr>
          <a:lstStyle/>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r>
              <a:rPr lang="en-US" sz="2000" dirty="0" smtClean="0"/>
              <a:t>From </a:t>
            </a:r>
            <a:r>
              <a:rPr lang="en-US" sz="2000" dirty="0"/>
              <a:t>the earliest days of their professional and romantic partnership, Charles and Margaret </a:t>
            </a:r>
            <a:r>
              <a:rPr lang="en-US" sz="2000" dirty="0" smtClean="0"/>
              <a:t>were </a:t>
            </a:r>
            <a:r>
              <a:rPr lang="en-US" sz="2000" dirty="0"/>
              <a:t>closely in </a:t>
            </a:r>
            <a:r>
              <a:rPr lang="en-US" sz="2000" dirty="0" smtClean="0"/>
              <a:t>synchronicity with each other. </a:t>
            </a:r>
            <a:endParaRPr lang="en-US" dirty="0"/>
          </a:p>
        </p:txBody>
      </p:sp>
      <p:pic>
        <p:nvPicPr>
          <p:cNvPr id="4" name="Picture 3"/>
          <p:cNvPicPr>
            <a:picLocks noChangeAspect="1"/>
          </p:cNvPicPr>
          <p:nvPr/>
        </p:nvPicPr>
        <p:blipFill>
          <a:blip r:embed="rId2"/>
          <a:stretch>
            <a:fillRect/>
          </a:stretch>
        </p:blipFill>
        <p:spPr>
          <a:xfrm>
            <a:off x="838200" y="2133600"/>
            <a:ext cx="3708400" cy="1879600"/>
          </a:xfrm>
          <a:prstGeom prst="rect">
            <a:avLst/>
          </a:prstGeom>
        </p:spPr>
      </p:pic>
    </p:spTree>
    <p:extLst>
      <p:ext uri="{BB962C8B-B14F-4D97-AF65-F5344CB8AC3E}">
        <p14:creationId xmlns:p14="http://schemas.microsoft.com/office/powerpoint/2010/main" val="2023151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Mackintosh watercolors</a:t>
            </a:r>
            <a:endParaRPr lang="en-US" dirty="0"/>
          </a:p>
        </p:txBody>
      </p:sp>
      <p:pic>
        <p:nvPicPr>
          <p:cNvPr id="4" name="Content Placeholder 3"/>
          <p:cNvPicPr>
            <a:picLocks noGrp="1" noChangeAspect="1"/>
          </p:cNvPicPr>
          <p:nvPr>
            <p:ph idx="1"/>
          </p:nvPr>
        </p:nvPicPr>
        <p:blipFill>
          <a:blip r:embed="rId2"/>
          <a:srcRect l="-40234" r="-40234"/>
          <a:stretch>
            <a:fillRect/>
          </a:stretch>
        </p:blipFill>
        <p:spPr>
          <a:xfrm>
            <a:off x="762000" y="1524000"/>
            <a:ext cx="8229600" cy="4525963"/>
          </a:xfrm>
        </p:spPr>
      </p:pic>
    </p:spTree>
    <p:extLst>
      <p:ext uri="{BB962C8B-B14F-4D97-AF65-F5344CB8AC3E}">
        <p14:creationId xmlns:p14="http://schemas.microsoft.com/office/powerpoint/2010/main" val="392975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Mackintosh watercolors</a:t>
            </a:r>
          </a:p>
        </p:txBody>
      </p:sp>
      <p:pic>
        <p:nvPicPr>
          <p:cNvPr id="4" name="Content Placeholder 3"/>
          <p:cNvPicPr>
            <a:picLocks noGrp="1" noChangeAspect="1"/>
          </p:cNvPicPr>
          <p:nvPr>
            <p:ph idx="1"/>
          </p:nvPr>
        </p:nvPicPr>
        <p:blipFill>
          <a:blip r:embed="rId2"/>
          <a:srcRect l="-40461" r="-40461"/>
          <a:stretch>
            <a:fillRect/>
          </a:stretch>
        </p:blipFill>
        <p:spPr/>
      </p:pic>
    </p:spTree>
    <p:extLst>
      <p:ext uri="{BB962C8B-B14F-4D97-AF65-F5344CB8AC3E}">
        <p14:creationId xmlns:p14="http://schemas.microsoft.com/office/powerpoint/2010/main" val="397190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Mackintosh watercolors</a:t>
            </a:r>
          </a:p>
        </p:txBody>
      </p:sp>
      <p:pic>
        <p:nvPicPr>
          <p:cNvPr id="4" name="Content Placeholder 3"/>
          <p:cNvPicPr>
            <a:picLocks noGrp="1" noChangeAspect="1"/>
          </p:cNvPicPr>
          <p:nvPr>
            <p:ph idx="1"/>
          </p:nvPr>
        </p:nvPicPr>
        <p:blipFill>
          <a:blip r:embed="rId2"/>
          <a:srcRect l="-17050" r="-17050"/>
          <a:stretch>
            <a:fillRect/>
          </a:stretch>
        </p:blipFill>
        <p:spPr/>
      </p:pic>
    </p:spTree>
    <p:extLst>
      <p:ext uri="{BB962C8B-B14F-4D97-AF65-F5344CB8AC3E}">
        <p14:creationId xmlns:p14="http://schemas.microsoft.com/office/powerpoint/2010/main" val="2930934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Mackintosh watercolors</a:t>
            </a:r>
          </a:p>
        </p:txBody>
      </p:sp>
      <p:pic>
        <p:nvPicPr>
          <p:cNvPr id="4" name="Content Placeholder 3"/>
          <p:cNvPicPr>
            <a:picLocks noGrp="1" noChangeAspect="1"/>
          </p:cNvPicPr>
          <p:nvPr>
            <p:ph idx="1"/>
          </p:nvPr>
        </p:nvPicPr>
        <p:blipFill>
          <a:blip r:embed="rId2"/>
          <a:srcRect l="-43969" r="-43969"/>
          <a:stretch>
            <a:fillRect/>
          </a:stretch>
        </p:blipFill>
        <p:spPr/>
      </p:pic>
    </p:spTree>
    <p:extLst>
      <p:ext uri="{BB962C8B-B14F-4D97-AF65-F5344CB8AC3E}">
        <p14:creationId xmlns:p14="http://schemas.microsoft.com/office/powerpoint/2010/main" val="2636671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Mackintosh watercolors</a:t>
            </a:r>
          </a:p>
        </p:txBody>
      </p:sp>
      <p:pic>
        <p:nvPicPr>
          <p:cNvPr id="4" name="Content Placeholder 3"/>
          <p:cNvPicPr>
            <a:picLocks noGrp="1" noChangeAspect="1"/>
          </p:cNvPicPr>
          <p:nvPr>
            <p:ph idx="1"/>
          </p:nvPr>
        </p:nvPicPr>
        <p:blipFill>
          <a:blip r:embed="rId2"/>
          <a:srcRect l="-47340" r="-47340"/>
          <a:stretch>
            <a:fillRect/>
          </a:stretch>
        </p:blipFill>
        <p:spPr/>
      </p:pic>
    </p:spTree>
    <p:extLst>
      <p:ext uri="{BB962C8B-B14F-4D97-AF65-F5344CB8AC3E}">
        <p14:creationId xmlns:p14="http://schemas.microsoft.com/office/powerpoint/2010/main" val="2037173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Hector </a:t>
            </a:r>
            <a:r>
              <a:rPr lang="en-US" dirty="0" err="1" smtClean="0"/>
              <a:t>Guimard</a:t>
            </a:r>
            <a:r>
              <a:rPr lang="en-US" dirty="0" smtClean="0"/>
              <a:t/>
            </a:r>
            <a:br>
              <a:rPr lang="en-US" dirty="0" smtClean="0"/>
            </a:br>
            <a:r>
              <a:rPr lang="en-US" dirty="0" smtClean="0"/>
              <a:t>1867 - 1942</a:t>
            </a:r>
            <a:endParaRPr lang="en-US" dirty="0"/>
          </a:p>
        </p:txBody>
      </p:sp>
      <p:sp>
        <p:nvSpPr>
          <p:cNvPr id="3" name="Content Placeholder 2"/>
          <p:cNvSpPr>
            <a:spLocks noGrp="1"/>
          </p:cNvSpPr>
          <p:nvPr>
            <p:ph idx="1"/>
          </p:nvPr>
        </p:nvSpPr>
        <p:spPr/>
        <p:txBody>
          <a:bodyPr/>
          <a:lstStyle/>
          <a:p>
            <a:r>
              <a:rPr lang="en-US" b="1" dirty="0"/>
              <a:t>Hector </a:t>
            </a:r>
            <a:r>
              <a:rPr lang="en-US" b="1" dirty="0" err="1" smtClean="0"/>
              <a:t>Guimard</a:t>
            </a:r>
            <a:r>
              <a:rPr lang="en-US" dirty="0"/>
              <a:t> </a:t>
            </a:r>
            <a:r>
              <a:rPr lang="en-US" dirty="0" smtClean="0"/>
              <a:t>was </a:t>
            </a:r>
            <a:r>
              <a:rPr lang="en-US" dirty="0"/>
              <a:t>a French architect, who is </a:t>
            </a:r>
            <a:r>
              <a:rPr lang="en-US" dirty="0" smtClean="0"/>
              <a:t>a well known </a:t>
            </a:r>
            <a:r>
              <a:rPr lang="en-US" dirty="0"/>
              <a:t>representative of the Art Nouveau style of the late nineteenth and early twentieth centuries.</a:t>
            </a:r>
          </a:p>
        </p:txBody>
      </p:sp>
      <p:pic>
        <p:nvPicPr>
          <p:cNvPr id="4" name="Picture 3"/>
          <p:cNvPicPr>
            <a:picLocks noChangeAspect="1"/>
          </p:cNvPicPr>
          <p:nvPr/>
        </p:nvPicPr>
        <p:blipFill>
          <a:blip r:embed="rId2"/>
          <a:stretch>
            <a:fillRect/>
          </a:stretch>
        </p:blipFill>
        <p:spPr>
          <a:xfrm>
            <a:off x="1002345" y="3040917"/>
            <a:ext cx="3085245" cy="3085245"/>
          </a:xfrm>
          <a:prstGeom prst="rect">
            <a:avLst/>
          </a:prstGeom>
        </p:spPr>
      </p:pic>
    </p:spTree>
    <p:extLst>
      <p:ext uri="{BB962C8B-B14F-4D97-AF65-F5344CB8AC3E}">
        <p14:creationId xmlns:p14="http://schemas.microsoft.com/office/powerpoint/2010/main" val="2720256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Hector Guimard web page</a:t>
            </a:r>
            <a:endParaRPr lang="en-US" dirty="0"/>
          </a:p>
        </p:txBody>
      </p:sp>
      <p:sp>
        <p:nvSpPr>
          <p:cNvPr id="3" name="Content Placeholder 2"/>
          <p:cNvSpPr>
            <a:spLocks noGrp="1"/>
          </p:cNvSpPr>
          <p:nvPr>
            <p:ph idx="1"/>
          </p:nvPr>
        </p:nvSpPr>
        <p:spPr/>
        <p:txBody>
          <a:bodyPr/>
          <a:lstStyle/>
          <a:p>
            <a:r>
              <a:rPr lang="en-US" dirty="0"/>
              <a:t>Best known for his Paris Metro entrances, it is generally agreed that Hector </a:t>
            </a:r>
            <a:r>
              <a:rPr lang="en-US" dirty="0" err="1"/>
              <a:t>Guimard</a:t>
            </a:r>
            <a:r>
              <a:rPr lang="en-US" dirty="0"/>
              <a:t> introduced the Art Nouveau style to French architectural ironwork. </a:t>
            </a:r>
            <a:endParaRPr lang="en-US" dirty="0" smtClean="0"/>
          </a:p>
          <a:p>
            <a:endParaRPr lang="en-US" dirty="0"/>
          </a:p>
          <a:p>
            <a:r>
              <a:rPr lang="en-US" dirty="0" smtClean="0">
                <a:hlinkClick r:id="rId3"/>
              </a:rPr>
              <a:t>Hector Guimard in French web page</a:t>
            </a:r>
            <a:endParaRPr lang="en-US" dirty="0" smtClean="0"/>
          </a:p>
          <a:p>
            <a:endParaRPr lang="en-US" dirty="0" smtClean="0"/>
          </a:p>
          <a:p>
            <a:endParaRPr lang="en-US" dirty="0"/>
          </a:p>
        </p:txBody>
      </p:sp>
    </p:spTree>
    <p:extLst>
      <p:ext uri="{BB962C8B-B14F-4D97-AF65-F5344CB8AC3E}">
        <p14:creationId xmlns:p14="http://schemas.microsoft.com/office/powerpoint/2010/main" val="3505308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Nouveau imagery: </a:t>
            </a:r>
            <a:br>
              <a:rPr lang="en-US" dirty="0" smtClean="0"/>
            </a:br>
            <a:r>
              <a:rPr lang="en-US" sz="2400" dirty="0" smtClean="0"/>
              <a:t>nature motifs, curvilinear, flowing</a:t>
            </a:r>
            <a:endParaRPr lang="en-US" sz="2400" dirty="0"/>
          </a:p>
        </p:txBody>
      </p:sp>
      <p:pic>
        <p:nvPicPr>
          <p:cNvPr id="4" name="Content Placeholder 3"/>
          <p:cNvPicPr>
            <a:picLocks noGrp="1" noChangeAspect="1"/>
          </p:cNvPicPr>
          <p:nvPr>
            <p:ph idx="1"/>
          </p:nvPr>
        </p:nvPicPr>
        <p:blipFill>
          <a:blip r:embed="rId2"/>
          <a:srcRect l="-65160" r="-65160"/>
          <a:stretch>
            <a:fillRect/>
          </a:stretch>
        </p:blipFill>
        <p:spPr/>
      </p:pic>
    </p:spTree>
    <p:extLst>
      <p:ext uri="{BB962C8B-B14F-4D97-AF65-F5344CB8AC3E}">
        <p14:creationId xmlns:p14="http://schemas.microsoft.com/office/powerpoint/2010/main" val="3198947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A custom designed fireplace surround made </a:t>
            </a:r>
            <a:r>
              <a:rPr lang="en-US" sz="2000" dirty="0"/>
              <a:t>of enameled stoneware fashioned from reconstituted </a:t>
            </a:r>
            <a:r>
              <a:rPr lang="en-US" sz="2000" dirty="0" smtClean="0"/>
              <a:t>lava (6’ tall)</a:t>
            </a:r>
            <a:endParaRPr lang="en-US" sz="2000" dirty="0"/>
          </a:p>
        </p:txBody>
      </p:sp>
      <p:pic>
        <p:nvPicPr>
          <p:cNvPr id="4" name="Content Placeholder 3"/>
          <p:cNvPicPr>
            <a:picLocks noGrp="1" noChangeAspect="1"/>
          </p:cNvPicPr>
          <p:nvPr>
            <p:ph idx="1"/>
          </p:nvPr>
        </p:nvPicPr>
        <p:blipFill>
          <a:blip r:embed="rId2"/>
          <a:srcRect l="-57886" r="-57886"/>
          <a:stretch>
            <a:fillRect/>
          </a:stretch>
        </p:blipFill>
        <p:spPr/>
      </p:pic>
    </p:spTree>
    <p:extLst>
      <p:ext uri="{BB962C8B-B14F-4D97-AF65-F5344CB8AC3E}">
        <p14:creationId xmlns:p14="http://schemas.microsoft.com/office/powerpoint/2010/main" val="3781448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Hector </a:t>
            </a:r>
            <a:r>
              <a:rPr lang="en-US" sz="2800" dirty="0" err="1" smtClean="0"/>
              <a:t>Guimard</a:t>
            </a:r>
            <a:endParaRPr lang="en-US" sz="2800" dirty="0"/>
          </a:p>
        </p:txBody>
      </p:sp>
      <p:pic>
        <p:nvPicPr>
          <p:cNvPr id="6" name="Content Placeholder 5" descr="guimard_metro.jpg"/>
          <p:cNvPicPr>
            <a:picLocks noGrp="1" noChangeAspect="1"/>
          </p:cNvPicPr>
          <p:nvPr>
            <p:ph idx="1"/>
          </p:nvPr>
        </p:nvPicPr>
        <p:blipFill>
          <a:blip r:embed="rId2">
            <a:extLst>
              <a:ext uri="{28A0092B-C50C-407E-A947-70E740481C1C}">
                <a14:useLocalDpi xmlns:a14="http://schemas.microsoft.com/office/drawing/2010/main" val="0"/>
              </a:ext>
            </a:extLst>
          </a:blip>
          <a:srcRect t="8785" b="8785"/>
          <a:stretch>
            <a:fillRect/>
          </a:stretch>
        </p:blipFill>
        <p:spPr/>
      </p:pic>
    </p:spTree>
    <p:extLst>
      <p:ext uri="{BB962C8B-B14F-4D97-AF65-F5344CB8AC3E}">
        <p14:creationId xmlns:p14="http://schemas.microsoft.com/office/powerpoint/2010/main" val="4224630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Hector </a:t>
            </a:r>
            <a:r>
              <a:rPr lang="en-US" dirty="0" err="1"/>
              <a:t>Guimard</a:t>
            </a:r>
            <a:endParaRPr lang="en-US" dirty="0"/>
          </a:p>
        </p:txBody>
      </p:sp>
      <p:pic>
        <p:nvPicPr>
          <p:cNvPr id="4" name="Content Placeholder 3" descr="3535721572_a632a67732.jpg"/>
          <p:cNvPicPr>
            <a:picLocks noGrp="1" noChangeAspect="1"/>
          </p:cNvPicPr>
          <p:nvPr>
            <p:ph idx="1"/>
          </p:nvPr>
        </p:nvPicPr>
        <p:blipFill>
          <a:blip r:embed="rId2">
            <a:extLst>
              <a:ext uri="{28A0092B-C50C-407E-A947-70E740481C1C}">
                <a14:useLocalDpi xmlns:a14="http://schemas.microsoft.com/office/drawing/2010/main" val="0"/>
              </a:ext>
            </a:extLst>
          </a:blip>
          <a:srcRect l="-74991" r="-74991"/>
          <a:stretch>
            <a:fillRect/>
          </a:stretch>
        </p:blipFill>
        <p:spPr>
          <a:xfrm>
            <a:off x="457200" y="2057092"/>
            <a:ext cx="8001000" cy="4267508"/>
          </a:xfrm>
        </p:spPr>
      </p:pic>
    </p:spTree>
    <p:extLst>
      <p:ext uri="{BB962C8B-B14F-4D97-AF65-F5344CB8AC3E}">
        <p14:creationId xmlns:p14="http://schemas.microsoft.com/office/powerpoint/2010/main" val="1077882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Comfort Tiffany</a:t>
            </a:r>
            <a:br>
              <a:rPr lang="en-US" dirty="0" smtClean="0"/>
            </a:br>
            <a:r>
              <a:rPr lang="en-US" dirty="0" smtClean="0"/>
              <a:t>1848 - 1943</a:t>
            </a:r>
            <a:endParaRPr lang="en-US" dirty="0"/>
          </a:p>
        </p:txBody>
      </p:sp>
      <p:sp>
        <p:nvSpPr>
          <p:cNvPr id="3" name="Content Placeholder 2"/>
          <p:cNvSpPr>
            <a:spLocks noGrp="1"/>
          </p:cNvSpPr>
          <p:nvPr>
            <p:ph idx="1"/>
          </p:nvPr>
        </p:nvSpPr>
        <p:spPr/>
        <p:txBody>
          <a:bodyPr/>
          <a:lstStyle/>
          <a:p>
            <a:r>
              <a:rPr lang="en-US" dirty="0" smtClean="0"/>
              <a:t>American </a:t>
            </a:r>
            <a:r>
              <a:rPr lang="en-US" dirty="0"/>
              <a:t>artist and designer who worked in the decorative arts and is best known for his work in stained glass. </a:t>
            </a:r>
            <a:endParaRPr lang="en-US" dirty="0" smtClean="0"/>
          </a:p>
          <a:p>
            <a:r>
              <a:rPr lang="en-US" dirty="0" smtClean="0"/>
              <a:t>He </a:t>
            </a:r>
            <a:r>
              <a:rPr lang="en-US" dirty="0"/>
              <a:t>is the American artist most associated with the </a:t>
            </a:r>
            <a:r>
              <a:rPr lang="en-US" dirty="0" smtClean="0"/>
              <a:t>Art Nouveau movement.</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6158658" y="3458439"/>
            <a:ext cx="2023483" cy="3194093"/>
          </a:xfrm>
          <a:prstGeom prst="rect">
            <a:avLst/>
          </a:prstGeom>
        </p:spPr>
      </p:pic>
    </p:spTree>
    <p:extLst>
      <p:ext uri="{BB962C8B-B14F-4D97-AF65-F5344CB8AC3E}">
        <p14:creationId xmlns:p14="http://schemas.microsoft.com/office/powerpoint/2010/main" val="586715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‘Daffodil’ stained glass leaded lampshade</a:t>
            </a:r>
            <a:endParaRPr lang="en-US" dirty="0"/>
          </a:p>
        </p:txBody>
      </p:sp>
      <p:pic>
        <p:nvPicPr>
          <p:cNvPr id="4" name="Content Placeholder 3"/>
          <p:cNvPicPr>
            <a:picLocks noGrp="1" noChangeAspect="1"/>
          </p:cNvPicPr>
          <p:nvPr>
            <p:ph idx="1"/>
          </p:nvPr>
        </p:nvPicPr>
        <p:blipFill>
          <a:blip r:embed="rId2"/>
          <a:srcRect l="-42561" r="-42561"/>
          <a:stretch>
            <a:fillRect/>
          </a:stretch>
        </p:blipFill>
        <p:spPr/>
      </p:pic>
    </p:spTree>
    <p:extLst>
      <p:ext uri="{BB962C8B-B14F-4D97-AF65-F5344CB8AC3E}">
        <p14:creationId xmlns:p14="http://schemas.microsoft.com/office/powerpoint/2010/main" val="991875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Close-up of a Tiffany Studios "Venetian" desk lamp, </a:t>
            </a:r>
            <a:r>
              <a:rPr lang="en-US" dirty="0" smtClean="0"/>
              <a:t>1910</a:t>
            </a:r>
            <a:r>
              <a:rPr lang="en-US" dirty="0"/>
              <a:t>-1920</a:t>
            </a:r>
          </a:p>
        </p:txBody>
      </p:sp>
      <p:pic>
        <p:nvPicPr>
          <p:cNvPr id="4" name="Content Placeholder 3"/>
          <p:cNvPicPr>
            <a:picLocks noGrp="1" noChangeAspect="1"/>
          </p:cNvPicPr>
          <p:nvPr>
            <p:ph idx="1"/>
          </p:nvPr>
        </p:nvPicPr>
        <p:blipFill>
          <a:blip r:embed="rId2"/>
          <a:srcRect l="-71259" r="-71259"/>
          <a:stretch>
            <a:fillRect/>
          </a:stretch>
        </p:blipFill>
        <p:spPr/>
      </p:pic>
    </p:spTree>
    <p:extLst>
      <p:ext uri="{BB962C8B-B14F-4D97-AF65-F5344CB8AC3E}">
        <p14:creationId xmlns:p14="http://schemas.microsoft.com/office/powerpoint/2010/main" val="802343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original Tiffany ‘Daffodil’ table lamp:</a:t>
            </a:r>
            <a:br>
              <a:rPr lang="en-US" dirty="0" smtClean="0"/>
            </a:br>
            <a:r>
              <a:rPr lang="en-US" sz="1800" dirty="0" smtClean="0"/>
              <a:t>sold for $24,000, January 2017.</a:t>
            </a:r>
            <a:endParaRPr lang="en-US" sz="1800" dirty="0"/>
          </a:p>
        </p:txBody>
      </p:sp>
      <p:pic>
        <p:nvPicPr>
          <p:cNvPr id="4" name="Content Placeholder 3"/>
          <p:cNvPicPr>
            <a:picLocks noGrp="1" noChangeAspect="1"/>
          </p:cNvPicPr>
          <p:nvPr>
            <p:ph idx="1"/>
          </p:nvPr>
        </p:nvPicPr>
        <p:blipFill>
          <a:blip r:embed="rId2"/>
          <a:srcRect l="-91735" r="-91735"/>
          <a:stretch>
            <a:fillRect/>
          </a:stretch>
        </p:blipFill>
        <p:spPr/>
      </p:pic>
    </p:spTree>
    <p:extLst>
      <p:ext uri="{BB962C8B-B14F-4D97-AF65-F5344CB8AC3E}">
        <p14:creationId xmlns:p14="http://schemas.microsoft.com/office/powerpoint/2010/main" val="2977441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Louis C. </a:t>
            </a:r>
            <a:r>
              <a:rPr lang="en-US" sz="1800" dirty="0" smtClean="0"/>
              <a:t>Tiffany: ‘Dogwood Blossom’ </a:t>
            </a:r>
            <a:r>
              <a:rPr lang="en-US" sz="1800" dirty="0"/>
              <a:t>Table Lamp, circa 1906</a:t>
            </a:r>
            <a:br>
              <a:rPr lang="en-US" sz="1800" dirty="0"/>
            </a:br>
            <a:r>
              <a:rPr lang="en-US" sz="1800" dirty="0"/>
              <a:t>$60,000</a:t>
            </a:r>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669150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‘The </a:t>
            </a:r>
            <a:r>
              <a:rPr lang="en-US" i="1" dirty="0"/>
              <a:t>Tree of </a:t>
            </a:r>
            <a:r>
              <a:rPr lang="en-US" i="1" dirty="0" smtClean="0"/>
              <a:t>Life’</a:t>
            </a:r>
            <a:r>
              <a:rPr lang="en-US" dirty="0" smtClean="0"/>
              <a:t> </a:t>
            </a:r>
            <a:r>
              <a:rPr lang="en-US" dirty="0"/>
              <a:t>stained </a:t>
            </a:r>
            <a:r>
              <a:rPr lang="en-US" dirty="0" smtClean="0"/>
              <a:t>glass panel</a:t>
            </a:r>
            <a:endParaRPr lang="en-US" dirty="0"/>
          </a:p>
        </p:txBody>
      </p:sp>
      <p:pic>
        <p:nvPicPr>
          <p:cNvPr id="4" name="Content Placeholder 3"/>
          <p:cNvPicPr>
            <a:picLocks noGrp="1" noChangeAspect="1"/>
          </p:cNvPicPr>
          <p:nvPr>
            <p:ph idx="1"/>
          </p:nvPr>
        </p:nvPicPr>
        <p:blipFill>
          <a:blip r:embed="rId2"/>
          <a:srcRect l="-80735" r="-80735"/>
          <a:stretch>
            <a:fillRect/>
          </a:stretch>
        </p:blipFill>
        <p:spPr/>
      </p:pic>
    </p:spTree>
    <p:extLst>
      <p:ext uri="{BB962C8B-B14F-4D97-AF65-F5344CB8AC3E}">
        <p14:creationId xmlns:p14="http://schemas.microsoft.com/office/powerpoint/2010/main" val="1515195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Tiffany stained glass window </a:t>
            </a:r>
            <a:r>
              <a:rPr lang="en-US" sz="2800" dirty="0"/>
              <a:t>at Second Presbyterian Church (Chicago, Illinois)</a:t>
            </a:r>
          </a:p>
        </p:txBody>
      </p:sp>
      <p:pic>
        <p:nvPicPr>
          <p:cNvPr id="4" name="Content Placeholder 3"/>
          <p:cNvPicPr>
            <a:picLocks noGrp="1" noChangeAspect="1"/>
          </p:cNvPicPr>
          <p:nvPr>
            <p:ph idx="1"/>
          </p:nvPr>
        </p:nvPicPr>
        <p:blipFill>
          <a:blip r:embed="rId2"/>
          <a:srcRect l="-90881" r="-90881"/>
          <a:stretch>
            <a:fillRect/>
          </a:stretch>
        </p:blipFill>
        <p:spPr/>
      </p:pic>
    </p:spTree>
    <p:extLst>
      <p:ext uri="{BB962C8B-B14F-4D97-AF65-F5344CB8AC3E}">
        <p14:creationId xmlns:p14="http://schemas.microsoft.com/office/powerpoint/2010/main" val="3122068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Art Nouveau</a:t>
            </a:r>
          </a:p>
        </p:txBody>
      </p:sp>
      <p:sp>
        <p:nvSpPr>
          <p:cNvPr id="62467" name="Rectangle 3"/>
          <p:cNvSpPr>
            <a:spLocks noGrp="1" noChangeArrowheads="1"/>
          </p:cNvSpPr>
          <p:nvPr>
            <p:ph idx="1"/>
          </p:nvPr>
        </p:nvSpPr>
        <p:spPr/>
        <p:txBody>
          <a:bodyPr>
            <a:normAutofit/>
          </a:bodyPr>
          <a:lstStyle/>
          <a:p>
            <a:pPr eaLnBrk="1" hangingPunct="1"/>
            <a:r>
              <a:rPr lang="en-US" sz="2400" dirty="0" smtClean="0"/>
              <a:t>Organic, flowing lines, stylized plant designs, flower stems, tendrils, water lilies, asymmetrical shapes</a:t>
            </a:r>
          </a:p>
          <a:p>
            <a:pPr eaLnBrk="1" hangingPunct="1"/>
            <a:endParaRPr lang="en-US" sz="2400" dirty="0" smtClean="0"/>
          </a:p>
          <a:p>
            <a:pPr eaLnBrk="1" hangingPunct="1"/>
            <a:r>
              <a:rPr lang="en-US" sz="2400" dirty="0" smtClean="0"/>
              <a:t>Influenced by Japanese art prints</a:t>
            </a:r>
          </a:p>
          <a:p>
            <a:pPr eaLnBrk="1" hangingPunct="1"/>
            <a:endParaRPr lang="en-US" sz="2400" dirty="0" smtClean="0"/>
          </a:p>
          <a:p>
            <a:pPr eaLnBrk="1" hangingPunct="1"/>
            <a:r>
              <a:rPr lang="en-US" sz="2400" dirty="0" smtClean="0"/>
              <a:t>These visual elements were used in all types of design—wallpaper, jewelry, architecture, furniture, etc.</a:t>
            </a:r>
          </a:p>
        </p:txBody>
      </p:sp>
    </p:spTree>
    <p:extLst>
      <p:ext uri="{BB962C8B-B14F-4D97-AF65-F5344CB8AC3E}">
        <p14:creationId xmlns:p14="http://schemas.microsoft.com/office/powerpoint/2010/main" val="2167634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Tiffany stained glass lamps</a:t>
            </a:r>
            <a:br>
              <a:rPr lang="en-US" dirty="0" smtClean="0"/>
            </a:br>
            <a:r>
              <a:rPr lang="en-US" sz="2400" dirty="0" smtClean="0"/>
              <a:t>Virginia Museum of Fine Arts, Richmond, VA</a:t>
            </a:r>
            <a:endParaRPr lang="en-US" sz="2400" dirty="0"/>
          </a:p>
        </p:txBody>
      </p:sp>
      <p:pic>
        <p:nvPicPr>
          <p:cNvPr id="4" name="Content Placeholder 3"/>
          <p:cNvPicPr>
            <a:picLocks noGrp="1" noChangeAspect="1"/>
          </p:cNvPicPr>
          <p:nvPr>
            <p:ph idx="1"/>
          </p:nvPr>
        </p:nvPicPr>
        <p:blipFill>
          <a:blip r:embed="rId2"/>
          <a:srcRect l="-1140" r="-1140"/>
          <a:stretch>
            <a:fillRect/>
          </a:stretch>
        </p:blipFill>
        <p:spPr/>
      </p:pic>
    </p:spTree>
    <p:extLst>
      <p:ext uri="{BB962C8B-B14F-4D97-AF65-F5344CB8AC3E}">
        <p14:creationId xmlns:p14="http://schemas.microsoft.com/office/powerpoint/2010/main" val="1352437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Tiffany’s ‘Wisteria’ table lamp</a:t>
            </a:r>
            <a:endParaRPr lang="en-US" dirty="0"/>
          </a:p>
        </p:txBody>
      </p:sp>
      <p:pic>
        <p:nvPicPr>
          <p:cNvPr id="4" name="Content Placeholder 3"/>
          <p:cNvPicPr>
            <a:picLocks noGrp="1" noChangeAspect="1"/>
          </p:cNvPicPr>
          <p:nvPr>
            <p:ph idx="1"/>
          </p:nvPr>
        </p:nvPicPr>
        <p:blipFill>
          <a:blip r:embed="rId2"/>
          <a:srcRect l="-77395" r="-77395"/>
          <a:stretch>
            <a:fillRect/>
          </a:stretch>
        </p:blipFill>
        <p:spPr/>
      </p:pic>
    </p:spTree>
    <p:extLst>
      <p:ext uri="{BB962C8B-B14F-4D97-AF65-F5344CB8AC3E}">
        <p14:creationId xmlns:p14="http://schemas.microsoft.com/office/powerpoint/2010/main" val="1781189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Comfort Tiffany</a:t>
            </a:r>
            <a:endParaRPr lang="en-US" dirty="0"/>
          </a:p>
        </p:txBody>
      </p:sp>
      <p:sp>
        <p:nvSpPr>
          <p:cNvPr id="3" name="Content Placeholder 2"/>
          <p:cNvSpPr>
            <a:spLocks noGrp="1"/>
          </p:cNvSpPr>
          <p:nvPr>
            <p:ph idx="1"/>
          </p:nvPr>
        </p:nvSpPr>
        <p:spPr/>
        <p:txBody>
          <a:bodyPr/>
          <a:lstStyle/>
          <a:p>
            <a:r>
              <a:rPr lang="en-US" dirty="0"/>
              <a:t>Tiffany started out as a painter, but became interested in glassmaking from about 1875 and worked at several glasshouses in Brooklyn between then and 1878</a:t>
            </a:r>
            <a:r>
              <a:rPr lang="en-US" dirty="0" smtClean="0"/>
              <a:t>.</a:t>
            </a:r>
          </a:p>
          <a:p>
            <a:pPr marL="0" indent="0">
              <a:buNone/>
            </a:pPr>
            <a:r>
              <a:rPr lang="en-US" dirty="0" smtClean="0"/>
              <a:t> </a:t>
            </a:r>
          </a:p>
          <a:p>
            <a:r>
              <a:rPr lang="en-US" dirty="0" smtClean="0"/>
              <a:t>In </a:t>
            </a:r>
            <a:r>
              <a:rPr lang="en-US" dirty="0"/>
              <a:t>1879, he joined with Candace Wheeler, Samuel Colman and Lockwood de Forest to form </a:t>
            </a:r>
            <a:r>
              <a:rPr lang="en-US" i="1" dirty="0"/>
              <a:t>Louis Comfort Tiffany and Associated American Artists</a:t>
            </a:r>
            <a:r>
              <a:rPr lang="en-US" dirty="0" smtClean="0"/>
              <a:t>.</a:t>
            </a:r>
          </a:p>
          <a:p>
            <a:endParaRPr lang="en-US" dirty="0"/>
          </a:p>
          <a:p>
            <a:r>
              <a:rPr lang="en-US" dirty="0" smtClean="0"/>
              <a:t> </a:t>
            </a:r>
            <a:r>
              <a:rPr lang="en-US" dirty="0"/>
              <a:t>Tiffany's leadership and talent, as well as his father's money and connections, led this business to thrive</a:t>
            </a:r>
            <a:r>
              <a:rPr lang="en-US" dirty="0" smtClean="0"/>
              <a:t>.</a:t>
            </a:r>
          </a:p>
          <a:p>
            <a:pPr marL="0" indent="0">
              <a:buNone/>
            </a:pPr>
            <a:r>
              <a:rPr lang="en-US" sz="1400" dirty="0" smtClean="0"/>
              <a:t>	</a:t>
            </a:r>
            <a:r>
              <a:rPr lang="en-US" sz="1400" dirty="0" err="1" smtClean="0"/>
              <a:t>Wikipedia.org</a:t>
            </a:r>
            <a:endParaRPr lang="en-US" sz="1400" dirty="0"/>
          </a:p>
        </p:txBody>
      </p:sp>
    </p:spTree>
    <p:extLst>
      <p:ext uri="{BB962C8B-B14F-4D97-AF65-F5344CB8AC3E}">
        <p14:creationId xmlns:p14="http://schemas.microsoft.com/office/powerpoint/2010/main" val="655095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Comfort Tiffany</a:t>
            </a:r>
            <a:endParaRPr lang="en-US" dirty="0"/>
          </a:p>
        </p:txBody>
      </p:sp>
      <p:sp>
        <p:nvSpPr>
          <p:cNvPr id="3" name="Content Placeholder 2"/>
          <p:cNvSpPr>
            <a:spLocks noGrp="1"/>
          </p:cNvSpPr>
          <p:nvPr>
            <p:ph idx="1"/>
          </p:nvPr>
        </p:nvSpPr>
        <p:spPr/>
        <p:txBody>
          <a:bodyPr/>
          <a:lstStyle/>
          <a:p>
            <a:r>
              <a:rPr lang="en-US" dirty="0"/>
              <a:t>In 1881 Tiffany did the interior design of the Mark Twain House in Hartford, Connecticut, which still remains, but the new firm's most notable work came in 1882 when President Chester Alan Arthur refused to move into the White House until it had been </a:t>
            </a:r>
            <a:r>
              <a:rPr lang="en-US" dirty="0" smtClean="0"/>
              <a:t>re-decorated.</a:t>
            </a:r>
          </a:p>
          <a:p>
            <a:pPr marL="0" indent="0">
              <a:buNone/>
            </a:pPr>
            <a:r>
              <a:rPr lang="en-US" dirty="0" smtClean="0"/>
              <a:t> </a:t>
            </a:r>
          </a:p>
          <a:p>
            <a:r>
              <a:rPr lang="en-US" dirty="0" smtClean="0"/>
              <a:t>He </a:t>
            </a:r>
            <a:r>
              <a:rPr lang="en-US" dirty="0"/>
              <a:t>commissioned Tiffany, who had begun to make a name for himself in New York society for the firm's interior design work, to redo the state </a:t>
            </a:r>
            <a:r>
              <a:rPr lang="en-US" dirty="0" smtClean="0"/>
              <a:t>rooms.</a:t>
            </a:r>
          </a:p>
          <a:p>
            <a:pPr marL="0" indent="0">
              <a:buNone/>
            </a:pPr>
            <a:r>
              <a:rPr lang="en-US" sz="1400" dirty="0" smtClean="0"/>
              <a:t>         </a:t>
            </a:r>
            <a:r>
              <a:rPr lang="en-US" sz="1400" dirty="0" err="1" smtClean="0"/>
              <a:t>Wikipedia.org</a:t>
            </a:r>
            <a:endParaRPr lang="en-US" sz="1400" dirty="0"/>
          </a:p>
        </p:txBody>
      </p:sp>
    </p:spTree>
    <p:extLst>
      <p:ext uri="{BB962C8B-B14F-4D97-AF65-F5344CB8AC3E}">
        <p14:creationId xmlns:p14="http://schemas.microsoft.com/office/powerpoint/2010/main" val="3847820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Twain </a:t>
            </a:r>
            <a:r>
              <a:rPr lang="en-US" sz="2400" dirty="0" smtClean="0"/>
              <a:t>(Samuel Clemens) </a:t>
            </a:r>
            <a:r>
              <a:rPr lang="en-US" dirty="0" smtClean="0"/>
              <a:t>house</a:t>
            </a:r>
            <a:br>
              <a:rPr lang="en-US" dirty="0" smtClean="0"/>
            </a:br>
            <a:r>
              <a:rPr lang="en-US" dirty="0" smtClean="0"/>
              <a:t>Hartford, Connecticut</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13436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Twain </a:t>
            </a:r>
            <a:r>
              <a:rPr lang="en-US" sz="2400" dirty="0"/>
              <a:t>(Samuel Clemens) </a:t>
            </a:r>
            <a:r>
              <a:rPr lang="en-US" dirty="0"/>
              <a:t>house</a:t>
            </a:r>
            <a:br>
              <a:rPr lang="en-US" dirty="0"/>
            </a:br>
            <a:r>
              <a:rPr lang="en-US" dirty="0"/>
              <a:t>Hartford, Connecticut</a:t>
            </a:r>
          </a:p>
        </p:txBody>
      </p:sp>
      <p:sp>
        <p:nvSpPr>
          <p:cNvPr id="3" name="Content Placeholder 2"/>
          <p:cNvSpPr>
            <a:spLocks noGrp="1"/>
          </p:cNvSpPr>
          <p:nvPr>
            <p:ph idx="1"/>
          </p:nvPr>
        </p:nvSpPr>
        <p:spPr/>
        <p:txBody>
          <a:bodyPr>
            <a:normAutofit/>
          </a:bodyPr>
          <a:lstStyle/>
          <a:p>
            <a:r>
              <a:rPr lang="en-US" dirty="0"/>
              <a:t>The house was designed by Edward Tuckerman Potter, an architect from New York City</a:t>
            </a:r>
            <a:r>
              <a:rPr lang="en-US" dirty="0" smtClean="0"/>
              <a:t>.</a:t>
            </a:r>
          </a:p>
          <a:p>
            <a:endParaRPr lang="en-US" baseline="30000" dirty="0"/>
          </a:p>
          <a:p>
            <a:r>
              <a:rPr lang="en-US" sz="2000" dirty="0" smtClean="0"/>
              <a:t>The Clemens family lived in the house from the time it was built, in 1874, to 1986, when their daughter </a:t>
            </a:r>
            <a:r>
              <a:rPr lang="en-US" sz="2000" dirty="0" err="1" smtClean="0"/>
              <a:t>Susy</a:t>
            </a:r>
            <a:r>
              <a:rPr lang="en-US" sz="2000" dirty="0" smtClean="0"/>
              <a:t> died at home. </a:t>
            </a:r>
            <a:endParaRPr lang="en-US" sz="2000" baseline="30000" dirty="0" smtClean="0"/>
          </a:p>
        </p:txBody>
      </p:sp>
    </p:spTree>
    <p:extLst>
      <p:ext uri="{BB962C8B-B14F-4D97-AF65-F5344CB8AC3E}">
        <p14:creationId xmlns:p14="http://schemas.microsoft.com/office/powerpoint/2010/main" val="227073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Twain house</a:t>
            </a:r>
            <a:endParaRPr lang="en-US" dirty="0"/>
          </a:p>
        </p:txBody>
      </p:sp>
      <p:sp>
        <p:nvSpPr>
          <p:cNvPr id="3" name="Content Placeholder 2"/>
          <p:cNvSpPr>
            <a:spLocks noGrp="1"/>
          </p:cNvSpPr>
          <p:nvPr>
            <p:ph idx="1"/>
          </p:nvPr>
        </p:nvSpPr>
        <p:spPr/>
        <p:txBody>
          <a:bodyPr/>
          <a:lstStyle/>
          <a:p>
            <a:r>
              <a:rPr lang="en-US" dirty="0"/>
              <a:t>The home in Hartford later functioned as a school, an apartment building, and a library. </a:t>
            </a:r>
            <a:endParaRPr lang="en-US" dirty="0" smtClean="0"/>
          </a:p>
          <a:p>
            <a:r>
              <a:rPr lang="en-US" dirty="0" smtClean="0"/>
              <a:t>In </a:t>
            </a:r>
            <a:r>
              <a:rPr lang="en-US" dirty="0"/>
              <a:t>1962, the building was declared a National Historic Landmark</a:t>
            </a:r>
            <a:r>
              <a:rPr lang="en-US" dirty="0" smtClean="0"/>
              <a:t>.</a:t>
            </a:r>
            <a:endParaRPr lang="en-US" baseline="30000" dirty="0"/>
          </a:p>
          <a:p>
            <a:r>
              <a:rPr lang="en-US" dirty="0" smtClean="0"/>
              <a:t>Since </a:t>
            </a:r>
            <a:r>
              <a:rPr lang="en-US" dirty="0"/>
              <a:t>1974, it has had a multimillion-dollar renovation and an expansion dedicated to showcasing Twain's life and work. </a:t>
            </a:r>
            <a:endParaRPr lang="en-US" dirty="0" smtClean="0"/>
          </a:p>
          <a:p>
            <a:r>
              <a:rPr lang="en-US" dirty="0" smtClean="0"/>
              <a:t>The </a:t>
            </a:r>
            <a:r>
              <a:rPr lang="en-US" dirty="0"/>
              <a:t>house faced financial troubles in 2008 due to construction cost overruns with its new museum center. </a:t>
            </a:r>
            <a:endParaRPr lang="en-US" dirty="0" smtClean="0"/>
          </a:p>
          <a:p>
            <a:r>
              <a:rPr lang="en-US" dirty="0" smtClean="0"/>
              <a:t>Since </a:t>
            </a:r>
            <a:r>
              <a:rPr lang="en-US" dirty="0"/>
              <a:t>that time, the museum has rebounded to record-setting attendance and numbers of programs.</a:t>
            </a:r>
          </a:p>
          <a:p>
            <a:endParaRPr lang="en-US" dirty="0"/>
          </a:p>
        </p:txBody>
      </p:sp>
    </p:spTree>
    <p:extLst>
      <p:ext uri="{BB962C8B-B14F-4D97-AF65-F5344CB8AC3E}">
        <p14:creationId xmlns:p14="http://schemas.microsoft.com/office/powerpoint/2010/main" val="2319379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The upstairs </a:t>
            </a:r>
            <a:r>
              <a:rPr lang="en-US" sz="2700" dirty="0" smtClean="0"/>
              <a:t>‘billiards’ </a:t>
            </a:r>
            <a:r>
              <a:rPr lang="en-US" sz="2700" dirty="0"/>
              <a:t>room</a:t>
            </a:r>
            <a:br>
              <a:rPr lang="en-US" sz="2700" dirty="0"/>
            </a:br>
            <a:r>
              <a:rPr lang="en-US" sz="2200" dirty="0"/>
              <a:t>(where Mark Twain showed my grandfather, a high school student visiting the house on a school field trip,  how to shoot pool)</a:t>
            </a:r>
          </a:p>
        </p:txBody>
      </p:sp>
      <p:pic>
        <p:nvPicPr>
          <p:cNvPr id="4" name="Content Placeholder 3"/>
          <p:cNvPicPr>
            <a:picLocks noGrp="1" noChangeAspect="1"/>
          </p:cNvPicPr>
          <p:nvPr>
            <p:ph idx="1"/>
          </p:nvPr>
        </p:nvPicPr>
        <p:blipFill>
          <a:blip r:embed="rId2"/>
          <a:srcRect l="-5495" r="-5495"/>
          <a:stretch>
            <a:fillRect/>
          </a:stretch>
        </p:blipFill>
        <p:spPr/>
      </p:pic>
    </p:spTree>
    <p:extLst>
      <p:ext uri="{BB962C8B-B14F-4D97-AF65-F5344CB8AC3E}">
        <p14:creationId xmlns:p14="http://schemas.microsoft.com/office/powerpoint/2010/main" val="1505858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200" dirty="0"/>
          </a:p>
        </p:txBody>
      </p:sp>
      <p:pic>
        <p:nvPicPr>
          <p:cNvPr id="4" name="Content Placeholder 3"/>
          <p:cNvPicPr>
            <a:picLocks noGrp="1" noChangeAspect="1"/>
          </p:cNvPicPr>
          <p:nvPr>
            <p:ph idx="1"/>
          </p:nvPr>
        </p:nvPicPr>
        <p:blipFill>
          <a:blip r:embed="rId2"/>
          <a:srcRect l="-11689" r="-11689"/>
          <a:stretch>
            <a:fillRect/>
          </a:stretch>
        </p:blipFill>
        <p:spPr/>
      </p:pic>
    </p:spTree>
    <p:extLst>
      <p:ext uri="{BB962C8B-B14F-4D97-AF65-F5344CB8AC3E}">
        <p14:creationId xmlns:p14="http://schemas.microsoft.com/office/powerpoint/2010/main" val="3494846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Twain house stairway</a:t>
            </a:r>
            <a:endParaRPr lang="en-US" dirty="0"/>
          </a:p>
        </p:txBody>
      </p:sp>
      <p:pic>
        <p:nvPicPr>
          <p:cNvPr id="4" name="Content Placeholder 3"/>
          <p:cNvPicPr>
            <a:picLocks noGrp="1" noChangeAspect="1"/>
          </p:cNvPicPr>
          <p:nvPr>
            <p:ph idx="1"/>
          </p:nvPr>
        </p:nvPicPr>
        <p:blipFill>
          <a:blip r:embed="rId2"/>
          <a:srcRect l="-81200" r="-81200"/>
          <a:stretch>
            <a:fillRect/>
          </a:stretch>
        </p:blipFill>
        <p:spPr/>
      </p:pic>
    </p:spTree>
    <p:extLst>
      <p:ext uri="{BB962C8B-B14F-4D97-AF65-F5344CB8AC3E}">
        <p14:creationId xmlns:p14="http://schemas.microsoft.com/office/powerpoint/2010/main" val="364824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 Nouveau imagery</a:t>
            </a:r>
            <a:br>
              <a:rPr lang="en-US" dirty="0" smtClean="0"/>
            </a:br>
            <a:r>
              <a:rPr lang="en-US" sz="2200" dirty="0" smtClean="0"/>
              <a:t>Paris metro station entry designed by Hector </a:t>
            </a:r>
            <a:r>
              <a:rPr lang="en-US" sz="2200" dirty="0" err="1" smtClean="0"/>
              <a:t>Guimard</a:t>
            </a:r>
            <a:r>
              <a:rPr lang="en-US" sz="2200" dirty="0" smtClean="0"/>
              <a:t>, 1900</a:t>
            </a:r>
            <a:endParaRPr lang="en-US" sz="2200" dirty="0"/>
          </a:p>
        </p:txBody>
      </p:sp>
      <p:pic>
        <p:nvPicPr>
          <p:cNvPr id="4" name="Content Placeholder 3"/>
          <p:cNvPicPr>
            <a:picLocks noGrp="1" noChangeAspect="1"/>
          </p:cNvPicPr>
          <p:nvPr>
            <p:ph idx="1"/>
          </p:nvPr>
        </p:nvPicPr>
        <p:blipFill>
          <a:blip r:embed="rId2"/>
          <a:srcRect l="-16120" r="-16120"/>
          <a:stretch>
            <a:fillRect/>
          </a:stretch>
        </p:blipFill>
        <p:spPr/>
      </p:pic>
    </p:spTree>
    <p:extLst>
      <p:ext uri="{BB962C8B-B14F-4D97-AF65-F5344CB8AC3E}">
        <p14:creationId xmlns:p14="http://schemas.microsoft.com/office/powerpoint/2010/main" val="1921806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Twain house</a:t>
            </a:r>
            <a:endParaRPr lang="en-US" dirty="0"/>
          </a:p>
        </p:txBody>
      </p:sp>
      <p:pic>
        <p:nvPicPr>
          <p:cNvPr id="4" name="Content Placeholder 3"/>
          <p:cNvPicPr>
            <a:picLocks noGrp="1" noChangeAspect="1"/>
          </p:cNvPicPr>
          <p:nvPr>
            <p:ph idx="1"/>
          </p:nvPr>
        </p:nvPicPr>
        <p:blipFill>
          <a:blip r:embed="rId2"/>
          <a:srcRect l="-42785" r="-42785"/>
          <a:stretch>
            <a:fillRect/>
          </a:stretch>
        </p:blipFill>
        <p:spPr/>
      </p:pic>
    </p:spTree>
    <p:extLst>
      <p:ext uri="{BB962C8B-B14F-4D97-AF65-F5344CB8AC3E}">
        <p14:creationId xmlns:p14="http://schemas.microsoft.com/office/powerpoint/2010/main" val="2994415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Victorian style interior</a:t>
            </a:r>
            <a:endParaRPr lang="en-US" dirty="0"/>
          </a:p>
        </p:txBody>
      </p:sp>
      <p:pic>
        <p:nvPicPr>
          <p:cNvPr id="4" name="Content Placeholder 3"/>
          <p:cNvPicPr>
            <a:picLocks noGrp="1" noChangeAspect="1"/>
          </p:cNvPicPr>
          <p:nvPr>
            <p:ph idx="1"/>
          </p:nvPr>
        </p:nvPicPr>
        <p:blipFill>
          <a:blip r:embed="rId2"/>
          <a:srcRect l="-17618" r="-17618"/>
          <a:stretch>
            <a:fillRect/>
          </a:stretch>
        </p:blipFill>
        <p:spPr/>
      </p:pic>
    </p:spTree>
    <p:extLst>
      <p:ext uri="{BB962C8B-B14F-4D97-AF65-F5344CB8AC3E}">
        <p14:creationId xmlns:p14="http://schemas.microsoft.com/office/powerpoint/2010/main" val="311570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Victorian style interior</a:t>
            </a:r>
          </a:p>
        </p:txBody>
      </p:sp>
      <p:pic>
        <p:nvPicPr>
          <p:cNvPr id="4" name="Content Placeholder 3"/>
          <p:cNvPicPr>
            <a:picLocks noGrp="1" noChangeAspect="1"/>
          </p:cNvPicPr>
          <p:nvPr>
            <p:ph idx="1"/>
          </p:nvPr>
        </p:nvPicPr>
        <p:blipFill>
          <a:blip r:embed="rId2"/>
          <a:srcRect l="-10231" r="-10231"/>
          <a:stretch>
            <a:fillRect/>
          </a:stretch>
        </p:blipFill>
        <p:spPr/>
      </p:pic>
    </p:spTree>
    <p:extLst>
      <p:ext uri="{BB962C8B-B14F-4D97-AF65-F5344CB8AC3E}">
        <p14:creationId xmlns:p14="http://schemas.microsoft.com/office/powerpoint/2010/main" val="4137060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Twain house</a:t>
            </a:r>
            <a:endParaRPr lang="en-US" dirty="0"/>
          </a:p>
        </p:txBody>
      </p:sp>
      <p:pic>
        <p:nvPicPr>
          <p:cNvPr id="4" name="Content Placeholder 3"/>
          <p:cNvPicPr>
            <a:picLocks noGrp="1" noChangeAspect="1"/>
          </p:cNvPicPr>
          <p:nvPr>
            <p:ph idx="1"/>
          </p:nvPr>
        </p:nvPicPr>
        <p:blipFill>
          <a:blip r:embed="rId2"/>
          <a:srcRect l="-10231" r="-10231"/>
          <a:stretch>
            <a:fillRect/>
          </a:stretch>
        </p:blipFill>
        <p:spPr/>
      </p:pic>
    </p:spTree>
    <p:extLst>
      <p:ext uri="{BB962C8B-B14F-4D97-AF65-F5344CB8AC3E}">
        <p14:creationId xmlns:p14="http://schemas.microsoft.com/office/powerpoint/2010/main" val="2653971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mix of Arts &amp; Crafts, Victorian, and Art Nouveau</a:t>
            </a:r>
            <a:endParaRPr lang="en-US" dirty="0"/>
          </a:p>
        </p:txBody>
      </p:sp>
      <p:pic>
        <p:nvPicPr>
          <p:cNvPr id="4" name="Content Placeholder 3"/>
          <p:cNvPicPr>
            <a:picLocks noGrp="1" noChangeAspect="1"/>
          </p:cNvPicPr>
          <p:nvPr>
            <p:ph idx="1"/>
          </p:nvPr>
        </p:nvPicPr>
        <p:blipFill>
          <a:blip r:embed="rId2"/>
          <a:srcRect l="-10374" r="-10374"/>
          <a:stretch>
            <a:fillRect/>
          </a:stretch>
        </p:blipFill>
        <p:spPr/>
      </p:pic>
    </p:spTree>
    <p:extLst>
      <p:ext uri="{BB962C8B-B14F-4D97-AF65-F5344CB8AC3E}">
        <p14:creationId xmlns:p14="http://schemas.microsoft.com/office/powerpoint/2010/main" val="2447736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Louis Comfort Tiffany, 1848-1933</a:t>
            </a:r>
            <a:br>
              <a:rPr lang="en-US" sz="2800" dirty="0" smtClean="0"/>
            </a:br>
            <a:r>
              <a:rPr lang="en-US" sz="2000" dirty="0" smtClean="0"/>
              <a:t>“Magnolia and Irises” 1908</a:t>
            </a:r>
            <a:endParaRPr lang="en-US" sz="2000" dirty="0"/>
          </a:p>
        </p:txBody>
      </p:sp>
      <p:pic>
        <p:nvPicPr>
          <p:cNvPr id="4" name="Content Placeholder 3" descr="hb_1981.159.jpg"/>
          <p:cNvPicPr>
            <a:picLocks noGrp="1" noChangeAspect="1"/>
          </p:cNvPicPr>
          <p:nvPr>
            <p:ph idx="1"/>
          </p:nvPr>
        </p:nvPicPr>
        <p:blipFill>
          <a:blip r:embed="rId2">
            <a:extLst>
              <a:ext uri="{28A0092B-C50C-407E-A947-70E740481C1C}">
                <a14:useLocalDpi xmlns:a14="http://schemas.microsoft.com/office/drawing/2010/main" val="0"/>
              </a:ext>
            </a:extLst>
          </a:blip>
          <a:srcRect l="-80199" r="-80199"/>
          <a:stretch>
            <a:fillRect/>
          </a:stretch>
        </p:blipFill>
        <p:spPr>
          <a:xfrm>
            <a:off x="457200" y="1905000"/>
            <a:ext cx="8229600" cy="4389437"/>
          </a:xfrm>
        </p:spPr>
      </p:pic>
    </p:spTree>
    <p:extLst>
      <p:ext uri="{BB962C8B-B14F-4D97-AF65-F5344CB8AC3E}">
        <p14:creationId xmlns:p14="http://schemas.microsoft.com/office/powerpoint/2010/main" val="1571978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iffany1"/>
          <p:cNvPicPr>
            <a:picLocks noGrp="1" noChangeAspect="1" noChangeArrowheads="1"/>
          </p:cNvPicPr>
          <p:nvPr>
            <p:ph sz="half" idx="1"/>
          </p:nvPr>
        </p:nvPicPr>
        <p:blipFill>
          <a:blip r:embed="rId2" cstate="print"/>
          <a:srcRect/>
          <a:stretch>
            <a:fillRect/>
          </a:stretch>
        </p:blipFill>
        <p:spPr>
          <a:xfrm>
            <a:off x="3621088" y="0"/>
            <a:ext cx="5522912" cy="6858000"/>
          </a:xfrm>
          <a:noFill/>
        </p:spPr>
      </p:pic>
      <p:pic>
        <p:nvPicPr>
          <p:cNvPr id="63491" name="Picture 7" descr="D5_Untitled_003"/>
          <p:cNvPicPr>
            <a:picLocks noGrp="1" noChangeAspect="1" noChangeArrowheads="1"/>
          </p:cNvPicPr>
          <p:nvPr>
            <p:ph sz="half" idx="2"/>
          </p:nvPr>
        </p:nvPicPr>
        <p:blipFill>
          <a:blip r:embed="rId3" cstate="print"/>
          <a:srcRect/>
          <a:stretch>
            <a:fillRect/>
          </a:stretch>
        </p:blipFill>
        <p:spPr>
          <a:xfrm>
            <a:off x="1295400" y="3733800"/>
            <a:ext cx="2028825" cy="2971800"/>
          </a:xfrm>
          <a:noFill/>
        </p:spPr>
      </p:pic>
      <p:sp>
        <p:nvSpPr>
          <p:cNvPr id="63492" name="Text Box 6"/>
          <p:cNvSpPr txBox="1">
            <a:spLocks noChangeArrowheads="1"/>
          </p:cNvSpPr>
          <p:nvPr/>
        </p:nvSpPr>
        <p:spPr bwMode="auto">
          <a:xfrm>
            <a:off x="609600" y="979488"/>
            <a:ext cx="2667000" cy="2308225"/>
          </a:xfrm>
          <a:prstGeom prst="rect">
            <a:avLst/>
          </a:prstGeom>
          <a:noFill/>
          <a:ln w="9525">
            <a:noFill/>
            <a:miter lim="800000"/>
            <a:headEnd/>
            <a:tailEnd/>
          </a:ln>
        </p:spPr>
        <p:txBody>
          <a:bodyPr>
            <a:spAutoFit/>
          </a:bodyPr>
          <a:lstStyle/>
          <a:p>
            <a:pPr>
              <a:spcBef>
                <a:spcPct val="50000"/>
              </a:spcBef>
            </a:pPr>
            <a:r>
              <a:rPr lang="en-US" sz="2400" dirty="0"/>
              <a:t>Tiffany Lamp</a:t>
            </a:r>
          </a:p>
          <a:p>
            <a:pPr>
              <a:spcBef>
                <a:spcPct val="50000"/>
              </a:spcBef>
            </a:pPr>
            <a:r>
              <a:rPr lang="en-US" sz="2400" dirty="0"/>
              <a:t>Dragonfly Motif</a:t>
            </a:r>
          </a:p>
          <a:p>
            <a:pPr>
              <a:spcBef>
                <a:spcPct val="50000"/>
              </a:spcBef>
            </a:pPr>
            <a:r>
              <a:rPr lang="en-US" sz="2400" dirty="0"/>
              <a:t>Base is as important as the shade</a:t>
            </a:r>
          </a:p>
        </p:txBody>
      </p:sp>
    </p:spTree>
    <p:extLst>
      <p:ext uri="{BB962C8B-B14F-4D97-AF65-F5344CB8AC3E}">
        <p14:creationId xmlns:p14="http://schemas.microsoft.com/office/powerpoint/2010/main" val="786706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smtClean="0"/>
              <a:t>Art Nouveau</a:t>
            </a:r>
          </a:p>
        </p:txBody>
      </p:sp>
      <p:sp>
        <p:nvSpPr>
          <p:cNvPr id="65539" name="Rectangle 3"/>
          <p:cNvSpPr>
            <a:spLocks noGrp="1" noChangeArrowheads="1"/>
          </p:cNvSpPr>
          <p:nvPr>
            <p:ph idx="1"/>
          </p:nvPr>
        </p:nvSpPr>
        <p:spPr>
          <a:xfrm>
            <a:off x="457200" y="1905000"/>
            <a:ext cx="8229600" cy="4953000"/>
          </a:xfrm>
        </p:spPr>
        <p:txBody>
          <a:bodyPr>
            <a:normAutofit/>
          </a:bodyPr>
          <a:lstStyle/>
          <a:p>
            <a:pPr eaLnBrk="1" hangingPunct="1"/>
            <a:r>
              <a:rPr lang="en-US" dirty="0" smtClean="0"/>
              <a:t>Use of new materials and techniques such as iron beams, cantilevering (products of Industrial Revolution)</a:t>
            </a:r>
          </a:p>
          <a:p>
            <a:pPr marL="0" indent="0" eaLnBrk="1" hangingPunct="1">
              <a:buNone/>
            </a:pPr>
            <a:endParaRPr lang="en-US" dirty="0" smtClean="0"/>
          </a:p>
          <a:p>
            <a:pPr eaLnBrk="1" hangingPunct="1"/>
            <a:r>
              <a:rPr lang="en-US" dirty="0" smtClean="0"/>
              <a:t>Most designs were expensive—average person could not afford them</a:t>
            </a:r>
          </a:p>
          <a:p>
            <a:pPr eaLnBrk="1" hangingPunct="1">
              <a:buFontTx/>
              <a:buNone/>
            </a:pPr>
            <a:endParaRPr lang="en-US" dirty="0" smtClean="0"/>
          </a:p>
        </p:txBody>
      </p:sp>
    </p:spTree>
    <p:extLst>
      <p:ext uri="{BB962C8B-B14F-4D97-AF65-F5344CB8AC3E}">
        <p14:creationId xmlns:p14="http://schemas.microsoft.com/office/powerpoint/2010/main" val="2565947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Louis Sullivan, </a:t>
            </a:r>
            <a:r>
              <a:rPr lang="en-US" dirty="0"/>
              <a:t>architect</a:t>
            </a:r>
            <a:r>
              <a:rPr lang="en-US" dirty="0" smtClean="0"/>
              <a:t>1856 – 1924</a:t>
            </a:r>
            <a:br>
              <a:rPr lang="en-US" dirty="0" smtClean="0"/>
            </a:br>
            <a:r>
              <a:rPr lang="en-US" sz="2200" dirty="0" smtClean="0">
                <a:hlinkClick r:id="rId2"/>
              </a:rPr>
              <a:t>Louis Sullivan overview with music by George Gershwin "Rhapsody in Blue"</a:t>
            </a:r>
            <a:r>
              <a:rPr lang="en-US" sz="2200" dirty="0" smtClean="0"/>
              <a:t/>
            </a:r>
            <a:br>
              <a:rPr lang="en-US" sz="2200" dirty="0" smtClean="0"/>
            </a:br>
            <a:endParaRPr lang="en-US" sz="2200" dirty="0"/>
          </a:p>
        </p:txBody>
      </p:sp>
      <p:pic>
        <p:nvPicPr>
          <p:cNvPr id="4" name="Content Placeholder 3"/>
          <p:cNvPicPr>
            <a:picLocks noGrp="1" noChangeAspect="1"/>
          </p:cNvPicPr>
          <p:nvPr>
            <p:ph idx="1"/>
          </p:nvPr>
        </p:nvPicPr>
        <p:blipFill>
          <a:blip r:embed="rId3"/>
          <a:srcRect l="-92737" r="-92737"/>
          <a:stretch>
            <a:fillRect/>
          </a:stretch>
        </p:blipFill>
        <p:spPr/>
      </p:pic>
      <p:sp>
        <p:nvSpPr>
          <p:cNvPr id="5" name="TextBox 4"/>
          <p:cNvSpPr txBox="1"/>
          <p:nvPr/>
        </p:nvSpPr>
        <p:spPr>
          <a:xfrm>
            <a:off x="-2886566" y="1154491"/>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81303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Sullivan</a:t>
            </a:r>
            <a:endParaRPr lang="en-US" dirty="0"/>
          </a:p>
        </p:txBody>
      </p:sp>
      <p:sp>
        <p:nvSpPr>
          <p:cNvPr id="3" name="Content Placeholder 2"/>
          <p:cNvSpPr>
            <a:spLocks noGrp="1"/>
          </p:cNvSpPr>
          <p:nvPr>
            <p:ph idx="1"/>
          </p:nvPr>
        </p:nvSpPr>
        <p:spPr/>
        <p:txBody>
          <a:bodyPr/>
          <a:lstStyle/>
          <a:p>
            <a:r>
              <a:rPr lang="en-US" dirty="0"/>
              <a:t>A</a:t>
            </a:r>
            <a:r>
              <a:rPr lang="en-US" dirty="0" smtClean="0"/>
              <a:t>n </a:t>
            </a:r>
            <a:r>
              <a:rPr lang="en-US" dirty="0"/>
              <a:t>American architect, and has been called the "father of </a:t>
            </a:r>
            <a:r>
              <a:rPr lang="en-US" dirty="0" smtClean="0"/>
              <a:t>skyscrapers” </a:t>
            </a:r>
            <a:r>
              <a:rPr lang="en-US" dirty="0"/>
              <a:t>and "father of </a:t>
            </a:r>
            <a:r>
              <a:rPr lang="en-US" dirty="0" smtClean="0"/>
              <a:t>modernism”. </a:t>
            </a:r>
          </a:p>
          <a:p>
            <a:endParaRPr lang="en-US" dirty="0"/>
          </a:p>
          <a:p>
            <a:r>
              <a:rPr lang="en-US" dirty="0" smtClean="0"/>
              <a:t>He </a:t>
            </a:r>
            <a:r>
              <a:rPr lang="en-US" dirty="0"/>
              <a:t>is considered by many as the creator of the modern skyscraper, was an influential architect and critic of the Chicago </a:t>
            </a:r>
            <a:r>
              <a:rPr lang="en-US" dirty="0" smtClean="0"/>
              <a:t>School.</a:t>
            </a:r>
          </a:p>
          <a:p>
            <a:endParaRPr lang="en-US" dirty="0" smtClean="0"/>
          </a:p>
          <a:p>
            <a:r>
              <a:rPr lang="en-US" dirty="0" smtClean="0"/>
              <a:t>He was </a:t>
            </a:r>
            <a:r>
              <a:rPr lang="en-US" dirty="0"/>
              <a:t>a mentor to Frank Lloyd Wright, and an inspiration to the Chicago group of architects who have come to be known as the Prairie School. </a:t>
            </a:r>
          </a:p>
        </p:txBody>
      </p:sp>
    </p:spTree>
    <p:extLst>
      <p:ext uri="{BB962C8B-B14F-4D97-AF65-F5344CB8AC3E}">
        <p14:creationId xmlns:p14="http://schemas.microsoft.com/office/powerpoint/2010/main" val="791562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Art Nouveau</a:t>
            </a:r>
          </a:p>
        </p:txBody>
      </p:sp>
      <p:sp>
        <p:nvSpPr>
          <p:cNvPr id="61443" name="Rectangle 3"/>
          <p:cNvSpPr>
            <a:spLocks noGrp="1" noChangeArrowheads="1"/>
          </p:cNvSpPr>
          <p:nvPr>
            <p:ph idx="1"/>
          </p:nvPr>
        </p:nvSpPr>
        <p:spPr/>
        <p:txBody>
          <a:bodyPr>
            <a:normAutofit/>
          </a:bodyPr>
          <a:lstStyle/>
          <a:p>
            <a:pPr>
              <a:lnSpc>
                <a:spcPct val="90000"/>
              </a:lnSpc>
            </a:pPr>
            <a:r>
              <a:rPr lang="en-US" sz="2400" dirty="0" smtClean="0"/>
              <a:t>Like the related Arts &amp; Crafts movement, Art Nouveau “sought simpler, more honestly constructed forms based on the patterns of nature.”</a:t>
            </a:r>
          </a:p>
          <a:p>
            <a:pPr>
              <a:lnSpc>
                <a:spcPct val="90000"/>
              </a:lnSpc>
            </a:pPr>
            <a:endParaRPr lang="en-US" dirty="0"/>
          </a:p>
          <a:p>
            <a:pPr>
              <a:lnSpc>
                <a:spcPct val="90000"/>
              </a:lnSpc>
            </a:pPr>
            <a:r>
              <a:rPr lang="en-US" dirty="0"/>
              <a:t>Art </a:t>
            </a:r>
            <a:r>
              <a:rPr lang="en-US" dirty="0" smtClean="0"/>
              <a:t>Nouveau supporters had an </a:t>
            </a:r>
            <a:r>
              <a:rPr lang="en-US" dirty="0"/>
              <a:t>ambivalent attitude to the modern age.</a:t>
            </a:r>
            <a:endParaRPr lang="en-US" sz="2400" dirty="0" smtClean="0"/>
          </a:p>
          <a:p>
            <a:pPr>
              <a:lnSpc>
                <a:spcPct val="90000"/>
              </a:lnSpc>
            </a:pPr>
            <a:endParaRPr lang="en-US" sz="2400" dirty="0" smtClean="0"/>
          </a:p>
          <a:p>
            <a:pPr eaLnBrk="1" hangingPunct="1">
              <a:lnSpc>
                <a:spcPct val="90000"/>
              </a:lnSpc>
            </a:pPr>
            <a:r>
              <a:rPr lang="en-US" sz="2400" dirty="0" smtClean="0"/>
              <a:t>Developed as an international movement between 1895-1910</a:t>
            </a:r>
          </a:p>
        </p:txBody>
      </p:sp>
    </p:spTree>
    <p:extLst>
      <p:ext uri="{BB962C8B-B14F-4D97-AF65-F5344CB8AC3E}">
        <p14:creationId xmlns:p14="http://schemas.microsoft.com/office/powerpoint/2010/main" val="2860687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l" eaLnBrk="1" hangingPunct="1"/>
            <a:r>
              <a:rPr lang="en-US" dirty="0" smtClean="0"/>
              <a:t>Art Nouveau</a:t>
            </a:r>
          </a:p>
        </p:txBody>
      </p:sp>
      <p:sp>
        <p:nvSpPr>
          <p:cNvPr id="89091" name="Rectangle 3"/>
          <p:cNvSpPr>
            <a:spLocks noGrp="1" noChangeArrowheads="1"/>
          </p:cNvSpPr>
          <p:nvPr>
            <p:ph type="body" sz="half" idx="1"/>
          </p:nvPr>
        </p:nvSpPr>
        <p:spPr/>
        <p:txBody>
          <a:bodyPr/>
          <a:lstStyle/>
          <a:p>
            <a:pPr eaLnBrk="1" hangingPunct="1"/>
            <a:r>
              <a:rPr lang="en-US" sz="2400" dirty="0" smtClean="0"/>
              <a:t>Louis Sullivan was the only major “architect” practitioner of Art Nouveau imagery in the US  </a:t>
            </a:r>
          </a:p>
          <a:p>
            <a:pPr eaLnBrk="1" hangingPunct="1"/>
            <a:endParaRPr lang="en-US" sz="2400" dirty="0" smtClean="0"/>
          </a:p>
          <a:p>
            <a:pPr eaLnBrk="1" hangingPunct="1"/>
            <a:r>
              <a:rPr lang="en-US" sz="2400" dirty="0" smtClean="0"/>
              <a:t>People’s Bank, 1911, located in  Sydney Ohio</a:t>
            </a:r>
          </a:p>
          <a:p>
            <a:pPr eaLnBrk="1" hangingPunct="1"/>
            <a:endParaRPr lang="en-US" sz="2400" dirty="0" smtClean="0"/>
          </a:p>
        </p:txBody>
      </p:sp>
      <p:pic>
        <p:nvPicPr>
          <p:cNvPr id="89092" name="Picture 4" descr="facade"/>
          <p:cNvPicPr>
            <a:picLocks noGrp="1" noChangeAspect="1" noChangeArrowheads="1"/>
          </p:cNvPicPr>
          <p:nvPr>
            <p:ph sz="half" idx="2"/>
          </p:nvPr>
        </p:nvPicPr>
        <p:blipFill>
          <a:blip r:embed="rId2" cstate="print"/>
          <a:srcRect/>
          <a:stretch>
            <a:fillRect/>
          </a:stretch>
        </p:blipFill>
        <p:spPr>
          <a:xfrm>
            <a:off x="4848225" y="685800"/>
            <a:ext cx="4067175" cy="6096000"/>
          </a:xfrm>
          <a:noFill/>
        </p:spPr>
      </p:pic>
    </p:spTree>
    <p:extLst>
      <p:ext uri="{BB962C8B-B14F-4D97-AF65-F5344CB8AC3E}">
        <p14:creationId xmlns:p14="http://schemas.microsoft.com/office/powerpoint/2010/main" val="1086829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3"/>
          <p:cNvSpPr>
            <a:spLocks noGrp="1" noChangeArrowheads="1"/>
          </p:cNvSpPr>
          <p:nvPr>
            <p:ph type="title" sz="quarter"/>
          </p:nvPr>
        </p:nvSpPr>
        <p:spPr/>
        <p:txBody>
          <a:bodyPr/>
          <a:lstStyle/>
          <a:p>
            <a:pPr eaLnBrk="1" hangingPunct="1"/>
            <a:endParaRPr lang="en-US" smtClean="0"/>
          </a:p>
        </p:txBody>
      </p:sp>
      <p:pic>
        <p:nvPicPr>
          <p:cNvPr id="90115" name="Picture 4" descr="frontangle"/>
          <p:cNvPicPr>
            <a:picLocks noGrp="1" noChangeAspect="1" noChangeArrowheads="1"/>
          </p:cNvPicPr>
          <p:nvPr>
            <p:ph sz="quarter" idx="1"/>
          </p:nvPr>
        </p:nvPicPr>
        <p:blipFill>
          <a:blip r:embed="rId2" cstate="print"/>
          <a:srcRect/>
          <a:stretch>
            <a:fillRect/>
          </a:stretch>
        </p:blipFill>
        <p:spPr>
          <a:xfrm>
            <a:off x="381000" y="228600"/>
            <a:ext cx="4419600" cy="3324225"/>
          </a:xfrm>
          <a:noFill/>
        </p:spPr>
      </p:pic>
      <p:pic>
        <p:nvPicPr>
          <p:cNvPr id="90116" name="Picture 6" descr="sidefoliage"/>
          <p:cNvPicPr>
            <a:picLocks noGrp="1" noChangeAspect="1" noChangeArrowheads="1"/>
          </p:cNvPicPr>
          <p:nvPr>
            <p:ph sz="quarter" idx="2"/>
          </p:nvPr>
        </p:nvPicPr>
        <p:blipFill>
          <a:blip r:embed="rId3" cstate="print"/>
          <a:srcRect/>
          <a:stretch>
            <a:fillRect/>
          </a:stretch>
        </p:blipFill>
        <p:spPr>
          <a:xfrm>
            <a:off x="5105400" y="228600"/>
            <a:ext cx="3505200" cy="2390775"/>
          </a:xfrm>
          <a:noFill/>
        </p:spPr>
      </p:pic>
      <p:pic>
        <p:nvPicPr>
          <p:cNvPr id="90117" name="Picture 9" descr="sidedet"/>
          <p:cNvPicPr>
            <a:picLocks noGrp="1" noChangeAspect="1" noChangeArrowheads="1"/>
          </p:cNvPicPr>
          <p:nvPr>
            <p:ph sz="quarter" idx="3"/>
          </p:nvPr>
        </p:nvPicPr>
        <p:blipFill>
          <a:blip r:embed="rId4" cstate="print"/>
          <a:srcRect/>
          <a:stretch>
            <a:fillRect/>
          </a:stretch>
        </p:blipFill>
        <p:spPr>
          <a:xfrm>
            <a:off x="5105400" y="2667000"/>
            <a:ext cx="2867025" cy="3810000"/>
          </a:xfrm>
          <a:noFill/>
        </p:spPr>
      </p:pic>
      <p:pic>
        <p:nvPicPr>
          <p:cNvPr id="90118" name="Picture 12" descr="side"/>
          <p:cNvPicPr>
            <a:picLocks noGrp="1" noChangeAspect="1" noChangeArrowheads="1"/>
          </p:cNvPicPr>
          <p:nvPr>
            <p:ph sz="quarter" idx="4"/>
          </p:nvPr>
        </p:nvPicPr>
        <p:blipFill>
          <a:blip r:embed="rId5" cstate="print"/>
          <a:srcRect/>
          <a:stretch>
            <a:fillRect/>
          </a:stretch>
        </p:blipFill>
        <p:spPr>
          <a:xfrm>
            <a:off x="381000" y="3657600"/>
            <a:ext cx="4419600" cy="2835275"/>
          </a:xfrm>
          <a:noFill/>
        </p:spPr>
      </p:pic>
    </p:spTree>
    <p:extLst>
      <p:ext uri="{BB962C8B-B14F-4D97-AF65-F5344CB8AC3E}">
        <p14:creationId xmlns:p14="http://schemas.microsoft.com/office/powerpoint/2010/main" val="4156862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carsonp2"/>
          <p:cNvPicPr>
            <a:picLocks noGrp="1" noChangeAspect="1" noChangeArrowheads="1"/>
          </p:cNvPicPr>
          <p:nvPr>
            <p:ph idx="1"/>
          </p:nvPr>
        </p:nvPicPr>
        <p:blipFill>
          <a:blip r:embed="rId2" cstate="print"/>
          <a:srcRect/>
          <a:stretch>
            <a:fillRect/>
          </a:stretch>
        </p:blipFill>
        <p:spPr>
          <a:xfrm>
            <a:off x="381000" y="2547938"/>
            <a:ext cx="3581400" cy="4310062"/>
          </a:xfrm>
          <a:noFill/>
        </p:spPr>
      </p:pic>
      <p:sp>
        <p:nvSpPr>
          <p:cNvPr id="91139" name="Text Box 7"/>
          <p:cNvSpPr txBox="1">
            <a:spLocks noChangeArrowheads="1"/>
          </p:cNvSpPr>
          <p:nvPr/>
        </p:nvSpPr>
        <p:spPr bwMode="auto">
          <a:xfrm>
            <a:off x="0" y="990600"/>
            <a:ext cx="4114800" cy="1600200"/>
          </a:xfrm>
          <a:prstGeom prst="rect">
            <a:avLst/>
          </a:prstGeom>
          <a:noFill/>
          <a:ln w="9525">
            <a:noFill/>
            <a:miter lim="800000"/>
            <a:headEnd/>
            <a:tailEnd/>
          </a:ln>
        </p:spPr>
        <p:txBody>
          <a:bodyPr>
            <a:spAutoFit/>
          </a:bodyPr>
          <a:lstStyle/>
          <a:p>
            <a:pPr>
              <a:spcBef>
                <a:spcPct val="50000"/>
              </a:spcBef>
            </a:pPr>
            <a:r>
              <a:rPr lang="en-US" sz="2800" dirty="0"/>
              <a:t>Carson Pirie Scott Department </a:t>
            </a:r>
            <a:r>
              <a:rPr lang="en-US" sz="2800" dirty="0" smtClean="0"/>
              <a:t>Store, Chicago</a:t>
            </a:r>
            <a:endParaRPr lang="en-US" sz="2800" dirty="0"/>
          </a:p>
          <a:p>
            <a:pPr>
              <a:spcBef>
                <a:spcPct val="50000"/>
              </a:spcBef>
            </a:pPr>
            <a:r>
              <a:rPr lang="en-US" sz="2800" dirty="0"/>
              <a:t>Louis Sullivan</a:t>
            </a:r>
          </a:p>
        </p:txBody>
      </p:sp>
      <p:pic>
        <p:nvPicPr>
          <p:cNvPr id="91140" name="Picture 4" descr="100_3959.JPG"/>
          <p:cNvPicPr>
            <a:picLocks noChangeAspect="1"/>
          </p:cNvPicPr>
          <p:nvPr/>
        </p:nvPicPr>
        <p:blipFill>
          <a:blip r:embed="rId3" cstate="print"/>
          <a:srcRect/>
          <a:stretch>
            <a:fillRect/>
          </a:stretch>
        </p:blipFill>
        <p:spPr bwMode="auto">
          <a:xfrm>
            <a:off x="4000500" y="0"/>
            <a:ext cx="5143500" cy="6858000"/>
          </a:xfrm>
          <a:prstGeom prst="rect">
            <a:avLst/>
          </a:prstGeom>
          <a:noFill/>
          <a:ln w="9525">
            <a:noFill/>
            <a:miter lim="800000"/>
            <a:headEnd/>
            <a:tailEnd/>
          </a:ln>
        </p:spPr>
      </p:pic>
    </p:spTree>
    <p:extLst>
      <p:ext uri="{BB962C8B-B14F-4D97-AF65-F5344CB8AC3E}">
        <p14:creationId xmlns:p14="http://schemas.microsoft.com/office/powerpoint/2010/main" val="37899740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Early Modern high rise </a:t>
            </a:r>
            <a:r>
              <a:rPr lang="en-US" sz="2200" dirty="0" smtClean="0"/>
              <a:t>building</a:t>
            </a:r>
            <a:br>
              <a:rPr lang="en-US" sz="2200" dirty="0" smtClean="0"/>
            </a:br>
            <a:r>
              <a:rPr lang="en-US" sz="2200" dirty="0" smtClean="0"/>
              <a:t>Louis Sullivan’s ‘Guaranty Building’ , Buffalo, NY, 1896</a:t>
            </a:r>
            <a:br>
              <a:rPr lang="en-US" sz="2200" dirty="0" smtClean="0"/>
            </a:br>
            <a:r>
              <a:rPr lang="en-US" sz="2200" dirty="0" smtClean="0">
                <a:hlinkClick r:id="rId2"/>
              </a:rPr>
              <a:t>Louis Sullivan video</a:t>
            </a:r>
            <a:r>
              <a:rPr lang="en-US" sz="2200" dirty="0" smtClean="0"/>
              <a:t> </a:t>
            </a:r>
            <a:br>
              <a:rPr lang="en-US" sz="2200" dirty="0" smtClean="0"/>
            </a:br>
            <a:endParaRPr lang="en-US" sz="2200" dirty="0"/>
          </a:p>
        </p:txBody>
      </p:sp>
      <p:pic>
        <p:nvPicPr>
          <p:cNvPr id="4" name="Content Placeholder 3">
            <a:hlinkClick r:id="rId2"/>
          </p:cNvPr>
          <p:cNvPicPr>
            <a:picLocks noGrp="1" noChangeAspect="1"/>
          </p:cNvPicPr>
          <p:nvPr>
            <p:ph idx="1"/>
          </p:nvPr>
        </p:nvPicPr>
        <p:blipFill>
          <a:blip r:embed="rId3"/>
          <a:srcRect l="-69626" r="-69626"/>
          <a:stretch>
            <a:fillRect/>
          </a:stretch>
        </p:blipFill>
        <p:spPr>
          <a:xfrm>
            <a:off x="533400" y="1524000"/>
            <a:ext cx="8229600" cy="4525963"/>
          </a:xfrm>
        </p:spPr>
      </p:pic>
    </p:spTree>
    <p:extLst>
      <p:ext uri="{BB962C8B-B14F-4D97-AF65-F5344CB8AC3E}">
        <p14:creationId xmlns:p14="http://schemas.microsoft.com/office/powerpoint/2010/main" val="131894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Farmers Bank, Owatonna, MN</a:t>
            </a:r>
            <a:br>
              <a:rPr lang="en-US" dirty="0" smtClean="0"/>
            </a:br>
            <a:endParaRPr lang="en-US" dirty="0"/>
          </a:p>
        </p:txBody>
      </p:sp>
      <p:pic>
        <p:nvPicPr>
          <p:cNvPr id="4" name="Content Placeholder 3"/>
          <p:cNvPicPr>
            <a:picLocks noGrp="1" noChangeAspect="1"/>
          </p:cNvPicPr>
          <p:nvPr>
            <p:ph idx="1"/>
          </p:nvPr>
        </p:nvPicPr>
        <p:blipFill>
          <a:blip r:embed="rId2"/>
          <a:srcRect l="-11084" r="-11084"/>
          <a:stretch>
            <a:fillRect/>
          </a:stretch>
        </p:blipFill>
        <p:spPr/>
      </p:pic>
    </p:spTree>
    <p:extLst>
      <p:ext uri="{BB962C8B-B14F-4D97-AF65-F5344CB8AC3E}">
        <p14:creationId xmlns:p14="http://schemas.microsoft.com/office/powerpoint/2010/main" val="1308261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Farmers Bank, Owatonna, MN</a:t>
            </a:r>
            <a:br>
              <a:rPr lang="en-US" dirty="0"/>
            </a:br>
            <a:endParaRPr lang="en-US" dirty="0"/>
          </a:p>
        </p:txBody>
      </p:sp>
      <p:pic>
        <p:nvPicPr>
          <p:cNvPr id="4" name="Content Placeholder 3"/>
          <p:cNvPicPr>
            <a:picLocks noGrp="1" noChangeAspect="1"/>
          </p:cNvPicPr>
          <p:nvPr>
            <p:ph idx="1"/>
          </p:nvPr>
        </p:nvPicPr>
        <p:blipFill>
          <a:blip r:embed="rId2"/>
          <a:srcRect l="-71827" r="-71827"/>
          <a:stretch>
            <a:fillRect/>
          </a:stretch>
        </p:blipFill>
        <p:spPr/>
      </p:pic>
    </p:spTree>
    <p:extLst>
      <p:ext uri="{BB962C8B-B14F-4D97-AF65-F5344CB8AC3E}">
        <p14:creationId xmlns:p14="http://schemas.microsoft.com/office/powerpoint/2010/main" val="18018737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Farmers Bank, Owatonna, MN</a:t>
            </a:r>
            <a:br>
              <a:rPr lang="en-US" dirty="0"/>
            </a:br>
            <a:endParaRPr lang="en-US" dirty="0"/>
          </a:p>
        </p:txBody>
      </p:sp>
      <p:pic>
        <p:nvPicPr>
          <p:cNvPr id="4" name="Content Placeholder 3"/>
          <p:cNvPicPr>
            <a:picLocks noGrp="1" noChangeAspect="1"/>
          </p:cNvPicPr>
          <p:nvPr>
            <p:ph idx="1"/>
          </p:nvPr>
        </p:nvPicPr>
        <p:blipFill>
          <a:blip r:embed="rId2"/>
          <a:srcRect l="-74736" r="-74736"/>
          <a:stretch>
            <a:fillRect/>
          </a:stretch>
        </p:blipFill>
        <p:spPr/>
      </p:pic>
    </p:spTree>
    <p:extLst>
      <p:ext uri="{BB962C8B-B14F-4D97-AF65-F5344CB8AC3E}">
        <p14:creationId xmlns:p14="http://schemas.microsoft.com/office/powerpoint/2010/main" val="3890205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Farmers Bank, Owatonna, MN</a:t>
            </a:r>
            <a:br>
              <a:rPr lang="en-US" dirty="0"/>
            </a:br>
            <a:endParaRPr lang="en-US" dirty="0"/>
          </a:p>
        </p:txBody>
      </p:sp>
      <p:pic>
        <p:nvPicPr>
          <p:cNvPr id="4" name="Content Placeholder 3"/>
          <p:cNvPicPr>
            <a:picLocks noGrp="1" noChangeAspect="1"/>
          </p:cNvPicPr>
          <p:nvPr>
            <p:ph idx="1"/>
          </p:nvPr>
        </p:nvPicPr>
        <p:blipFill>
          <a:blip r:embed="rId2"/>
          <a:srcRect l="-18005" r="-18005"/>
          <a:stretch>
            <a:fillRect/>
          </a:stretch>
        </p:blipFill>
        <p:spPr/>
      </p:pic>
    </p:spTree>
    <p:extLst>
      <p:ext uri="{BB962C8B-B14F-4D97-AF65-F5344CB8AC3E}">
        <p14:creationId xmlns:p14="http://schemas.microsoft.com/office/powerpoint/2010/main" val="2924179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hlinkClick r:id="rId2"/>
              </a:rPr>
              <a:t>People's Savings and Loan Association </a:t>
            </a:r>
            <a:r>
              <a:rPr lang="en-US" sz="2400" dirty="0" smtClean="0">
                <a:hlinkClick r:id="rId2"/>
              </a:rPr>
              <a:t>Bank</a:t>
            </a:r>
            <a:r>
              <a:rPr lang="en-US" sz="2400" dirty="0" smtClean="0"/>
              <a:t/>
            </a:r>
            <a:br>
              <a:rPr lang="en-US" sz="2400" dirty="0" smtClean="0"/>
            </a:br>
            <a:r>
              <a:rPr lang="en-US" sz="2400" dirty="0" smtClean="0"/>
              <a:t>Sidney, Ohio, by Louis Sullivan</a:t>
            </a:r>
            <a:endParaRPr lang="en-US" sz="24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40525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Merchant’s National Bank, </a:t>
            </a:r>
            <a:r>
              <a:rPr lang="en-US" sz="2800" dirty="0" smtClean="0"/>
              <a:t>Columbus, Wisconsin</a:t>
            </a:r>
            <a:endParaRPr lang="en-US" sz="2800" dirty="0"/>
          </a:p>
        </p:txBody>
      </p:sp>
      <p:pic>
        <p:nvPicPr>
          <p:cNvPr id="4" name="Content Placeholder 3"/>
          <p:cNvPicPr>
            <a:picLocks noGrp="1" noChangeAspect="1"/>
          </p:cNvPicPr>
          <p:nvPr>
            <p:ph idx="1"/>
          </p:nvPr>
        </p:nvPicPr>
        <p:blipFill>
          <a:blip r:embed="rId2"/>
          <a:srcRect l="-3943" r="-3943"/>
          <a:stretch>
            <a:fillRect/>
          </a:stretch>
        </p:blipFill>
        <p:spPr/>
      </p:pic>
    </p:spTree>
    <p:extLst>
      <p:ext uri="{BB962C8B-B14F-4D97-AF65-F5344CB8AC3E}">
        <p14:creationId xmlns:p14="http://schemas.microsoft.com/office/powerpoint/2010/main" val="331432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a:t>
            </a:r>
            <a:r>
              <a:rPr lang="en-US" sz="2800" dirty="0" smtClean="0"/>
              <a:t>ome of the most influential designers of the </a:t>
            </a:r>
            <a:br>
              <a:rPr lang="en-US" sz="2800" dirty="0" smtClean="0"/>
            </a:br>
            <a:r>
              <a:rPr lang="en-US" sz="2800" dirty="0" smtClean="0"/>
              <a:t>Art Nouveau period include:</a:t>
            </a:r>
            <a:endParaRPr lang="en-US" sz="2800" dirty="0"/>
          </a:p>
        </p:txBody>
      </p:sp>
      <p:sp>
        <p:nvSpPr>
          <p:cNvPr id="3" name="Content Placeholder 2"/>
          <p:cNvSpPr>
            <a:spLocks noGrp="1"/>
          </p:cNvSpPr>
          <p:nvPr>
            <p:ph idx="1"/>
          </p:nvPr>
        </p:nvSpPr>
        <p:spPr/>
        <p:txBody>
          <a:bodyPr>
            <a:normAutofit/>
          </a:bodyPr>
          <a:lstStyle/>
          <a:p>
            <a:r>
              <a:rPr lang="en-US" sz="2800" dirty="0" smtClean="0"/>
              <a:t>Charles </a:t>
            </a:r>
            <a:r>
              <a:rPr lang="en-US" sz="2800" dirty="0" err="1" smtClean="0"/>
              <a:t>Rennie</a:t>
            </a:r>
            <a:r>
              <a:rPr lang="en-US" sz="2800" dirty="0" smtClean="0"/>
              <a:t> Mackintosh</a:t>
            </a:r>
          </a:p>
          <a:p>
            <a:r>
              <a:rPr lang="en-US" sz="2800" dirty="0" smtClean="0"/>
              <a:t>Hector </a:t>
            </a:r>
            <a:r>
              <a:rPr lang="en-US" sz="2800" dirty="0" err="1" smtClean="0"/>
              <a:t>Guimard</a:t>
            </a:r>
            <a:endParaRPr lang="en-US" sz="2800" dirty="0" smtClean="0"/>
          </a:p>
          <a:p>
            <a:r>
              <a:rPr lang="en-US" sz="2800" dirty="0" smtClean="0"/>
              <a:t>Louis Comfort Tiffany</a:t>
            </a:r>
          </a:p>
          <a:p>
            <a:r>
              <a:rPr lang="en-US" sz="2800" dirty="0" smtClean="0"/>
              <a:t>Louis Sullivan</a:t>
            </a:r>
          </a:p>
          <a:p>
            <a:r>
              <a:rPr lang="en-US" sz="2800" dirty="0" smtClean="0"/>
              <a:t>Antonio Gaudi</a:t>
            </a:r>
          </a:p>
          <a:p>
            <a:r>
              <a:rPr lang="en-US" sz="2800" dirty="0" smtClean="0"/>
              <a:t>Rene </a:t>
            </a:r>
            <a:r>
              <a:rPr lang="en-US" sz="2800" dirty="0" err="1" smtClean="0"/>
              <a:t>Lalique</a:t>
            </a:r>
            <a:endParaRPr lang="en-US" sz="2800" dirty="0" smtClean="0"/>
          </a:p>
          <a:p>
            <a:r>
              <a:rPr lang="en-US" sz="2800" dirty="0" smtClean="0"/>
              <a:t>Victor </a:t>
            </a:r>
            <a:r>
              <a:rPr lang="en-US" sz="2800" dirty="0" err="1" smtClean="0"/>
              <a:t>Horta</a:t>
            </a:r>
            <a:endParaRPr lang="en-US" sz="2800" dirty="0"/>
          </a:p>
        </p:txBody>
      </p:sp>
    </p:spTree>
    <p:extLst>
      <p:ext uri="{BB962C8B-B14F-4D97-AF65-F5344CB8AC3E}">
        <p14:creationId xmlns:p14="http://schemas.microsoft.com/office/powerpoint/2010/main" val="26495605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Merchant’s National Bank, </a:t>
            </a:r>
            <a:r>
              <a:rPr lang="en-US" sz="2800" dirty="0"/>
              <a:t>Columbus, Wisconsin</a:t>
            </a:r>
            <a:endParaRPr lang="en-US" dirty="0"/>
          </a:p>
        </p:txBody>
      </p:sp>
      <p:pic>
        <p:nvPicPr>
          <p:cNvPr id="4" name="Content Placeholder 3"/>
          <p:cNvPicPr>
            <a:picLocks noGrp="1" noChangeAspect="1"/>
          </p:cNvPicPr>
          <p:nvPr>
            <p:ph idx="1"/>
          </p:nvPr>
        </p:nvPicPr>
        <p:blipFill>
          <a:blip r:embed="rId2"/>
          <a:srcRect l="-33529" r="-33529"/>
          <a:stretch>
            <a:fillRect/>
          </a:stretch>
        </p:blipFill>
        <p:spPr/>
      </p:pic>
    </p:spTree>
    <p:extLst>
      <p:ext uri="{BB962C8B-B14F-4D97-AF65-F5344CB8AC3E}">
        <p14:creationId xmlns:p14="http://schemas.microsoft.com/office/powerpoint/2010/main" val="1946163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186" r="-10186"/>
          <a:stretch>
            <a:fillRect/>
          </a:stretch>
        </p:blipFill>
        <p:spPr/>
      </p:pic>
    </p:spTree>
    <p:extLst>
      <p:ext uri="{BB962C8B-B14F-4D97-AF65-F5344CB8AC3E}">
        <p14:creationId xmlns:p14="http://schemas.microsoft.com/office/powerpoint/2010/main" val="18041801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Farmers Bank, Owatonna, MN</a:t>
            </a:r>
            <a:endParaRPr lang="en-US" dirty="0"/>
          </a:p>
        </p:txBody>
      </p:sp>
      <p:pic>
        <p:nvPicPr>
          <p:cNvPr id="4" name="Content Placeholder 3"/>
          <p:cNvPicPr>
            <a:picLocks noGrp="1" noChangeAspect="1"/>
          </p:cNvPicPr>
          <p:nvPr>
            <p:ph idx="1"/>
          </p:nvPr>
        </p:nvPicPr>
        <p:blipFill>
          <a:blip r:embed="rId2"/>
          <a:srcRect l="-10640" r="-10640"/>
          <a:stretch>
            <a:fillRect/>
          </a:stretch>
        </p:blipFill>
        <p:spPr/>
      </p:pic>
    </p:spTree>
    <p:extLst>
      <p:ext uri="{BB962C8B-B14F-4D97-AF65-F5344CB8AC3E}">
        <p14:creationId xmlns:p14="http://schemas.microsoft.com/office/powerpoint/2010/main" val="18801804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Merchant’s National Bank, Grinnell, Iowa</a:t>
            </a:r>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338619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289" r="-10289"/>
          <a:stretch>
            <a:fillRect/>
          </a:stretch>
        </p:blipFill>
        <p:spPr/>
      </p:pic>
    </p:spTree>
    <p:extLst>
      <p:ext uri="{BB962C8B-B14F-4D97-AF65-F5344CB8AC3E}">
        <p14:creationId xmlns:p14="http://schemas.microsoft.com/office/powerpoint/2010/main" val="1380965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Terra cotta ornament</a:t>
            </a:r>
            <a:endParaRPr lang="en-US" dirty="0"/>
          </a:p>
        </p:txBody>
      </p:sp>
      <p:pic>
        <p:nvPicPr>
          <p:cNvPr id="4" name="Content Placeholder 3"/>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3179007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Farmers &amp; Merchants Bank</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2050811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Farmers &amp; Merchants bank</a:t>
            </a:r>
            <a:endParaRPr lang="en-US" dirty="0"/>
          </a:p>
        </p:txBody>
      </p:sp>
      <p:pic>
        <p:nvPicPr>
          <p:cNvPr id="4" name="Content Placeholder 3"/>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1022490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a:xfrm>
            <a:off x="609600" y="808038"/>
            <a:ext cx="3429000" cy="2011362"/>
          </a:xfrm>
        </p:spPr>
        <p:txBody>
          <a:bodyPr>
            <a:normAutofit fontScale="90000"/>
          </a:bodyPr>
          <a:lstStyle/>
          <a:p>
            <a:pPr eaLnBrk="1" hangingPunct="1"/>
            <a:r>
              <a:rPr lang="en-US" sz="2400" dirty="0" smtClean="0"/>
              <a:t>Casa </a:t>
            </a:r>
            <a:r>
              <a:rPr lang="en-US" sz="2400" dirty="0" err="1" smtClean="0"/>
              <a:t>Batllo</a:t>
            </a:r>
            <a:r>
              <a:rPr lang="en-US" sz="2400" dirty="0" smtClean="0"/>
              <a:t>, 1904, Barcelona, Spain, designed by</a:t>
            </a:r>
            <a:br>
              <a:rPr lang="en-US" sz="2400" dirty="0" smtClean="0"/>
            </a:br>
            <a:r>
              <a:rPr lang="en-US" sz="2400" dirty="0" smtClean="0"/>
              <a:t>Antonio Gaudi</a:t>
            </a:r>
            <a:br>
              <a:rPr lang="en-US" sz="2400" dirty="0" smtClean="0"/>
            </a:br>
            <a:r>
              <a:rPr lang="en-US" sz="1400" dirty="0" smtClean="0"/>
              <a:t>The following 7 slides are of the Casa </a:t>
            </a:r>
            <a:r>
              <a:rPr lang="en-US" sz="1400" dirty="0" err="1" smtClean="0"/>
              <a:t>Batllo</a:t>
            </a:r>
            <a:r>
              <a:rPr lang="en-US" sz="2400" dirty="0" smtClean="0"/>
              <a:t/>
            </a:r>
            <a:br>
              <a:rPr lang="en-US" sz="2400" dirty="0" smtClean="0"/>
            </a:br>
            <a:endParaRPr lang="en-US" sz="2400" dirty="0" smtClean="0"/>
          </a:p>
        </p:txBody>
      </p:sp>
      <p:pic>
        <p:nvPicPr>
          <p:cNvPr id="66563" name="Picture 4" descr="ext"/>
          <p:cNvPicPr>
            <a:picLocks noGrp="1" noChangeAspect="1" noChangeArrowheads="1"/>
          </p:cNvPicPr>
          <p:nvPr>
            <p:ph idx="1"/>
          </p:nvPr>
        </p:nvPicPr>
        <p:blipFill>
          <a:blip r:embed="rId2" cstate="print"/>
          <a:srcRect/>
          <a:stretch>
            <a:fillRect/>
          </a:stretch>
        </p:blipFill>
        <p:spPr>
          <a:xfrm>
            <a:off x="4362450" y="0"/>
            <a:ext cx="4781550" cy="6858000"/>
          </a:xfrm>
          <a:noFill/>
        </p:spPr>
      </p:pic>
      <p:pic>
        <p:nvPicPr>
          <p:cNvPr id="66564" name="Picture 4" descr="ext"/>
          <p:cNvPicPr>
            <a:picLocks noChangeAspect="1" noChangeArrowheads="1"/>
          </p:cNvPicPr>
          <p:nvPr/>
        </p:nvPicPr>
        <p:blipFill>
          <a:blip r:embed="rId3" cstate="print"/>
          <a:srcRect/>
          <a:stretch>
            <a:fillRect/>
          </a:stretch>
        </p:blipFill>
        <p:spPr bwMode="auto">
          <a:xfrm>
            <a:off x="76200" y="2971800"/>
            <a:ext cx="4237038" cy="3159125"/>
          </a:xfrm>
          <a:prstGeom prst="rect">
            <a:avLst/>
          </a:prstGeom>
          <a:noFill/>
          <a:ln w="9525">
            <a:noFill/>
            <a:miter lim="800000"/>
            <a:headEnd/>
            <a:tailEnd/>
          </a:ln>
        </p:spPr>
      </p:pic>
    </p:spTree>
    <p:extLst>
      <p:ext uri="{BB962C8B-B14F-4D97-AF65-F5344CB8AC3E}">
        <p14:creationId xmlns:p14="http://schemas.microsoft.com/office/powerpoint/2010/main" val="3364328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ext"/>
          <p:cNvPicPr>
            <a:picLocks noGrp="1" noChangeAspect="1" noChangeArrowheads="1"/>
          </p:cNvPicPr>
          <p:nvPr>
            <p:ph idx="1"/>
          </p:nvPr>
        </p:nvPicPr>
        <p:blipFill>
          <a:blip r:embed="rId2" cstate="print"/>
          <a:srcRect/>
          <a:stretch>
            <a:fillRect/>
          </a:stretch>
        </p:blipFill>
        <p:spPr>
          <a:xfrm>
            <a:off x="76200" y="685800"/>
            <a:ext cx="4098925" cy="6019800"/>
          </a:xfrm>
          <a:noFill/>
        </p:spPr>
      </p:pic>
      <p:pic>
        <p:nvPicPr>
          <p:cNvPr id="67587" name="Picture 4" descr="ext"/>
          <p:cNvPicPr>
            <a:picLocks noChangeAspect="1" noChangeArrowheads="1"/>
          </p:cNvPicPr>
          <p:nvPr/>
        </p:nvPicPr>
        <p:blipFill>
          <a:blip r:embed="rId3" cstate="print"/>
          <a:srcRect/>
          <a:stretch>
            <a:fillRect/>
          </a:stretch>
        </p:blipFill>
        <p:spPr bwMode="auto">
          <a:xfrm>
            <a:off x="4810125" y="685800"/>
            <a:ext cx="4105275" cy="6019800"/>
          </a:xfrm>
          <a:prstGeom prst="rect">
            <a:avLst/>
          </a:prstGeom>
          <a:noFill/>
          <a:ln w="9525">
            <a:noFill/>
            <a:miter lim="800000"/>
            <a:headEnd/>
            <a:tailEnd/>
          </a:ln>
        </p:spPr>
      </p:pic>
      <p:pic>
        <p:nvPicPr>
          <p:cNvPr id="67588" name="Picture 4" descr="ext"/>
          <p:cNvPicPr>
            <a:picLocks noChangeAspect="1" noChangeArrowheads="1"/>
          </p:cNvPicPr>
          <p:nvPr/>
        </p:nvPicPr>
        <p:blipFill>
          <a:blip r:embed="rId4" cstate="print"/>
          <a:srcRect/>
          <a:stretch>
            <a:fillRect/>
          </a:stretch>
        </p:blipFill>
        <p:spPr bwMode="auto">
          <a:xfrm>
            <a:off x="2971800" y="4038600"/>
            <a:ext cx="1800225" cy="2667000"/>
          </a:xfrm>
          <a:prstGeom prst="rect">
            <a:avLst/>
          </a:prstGeom>
          <a:noFill/>
          <a:ln w="9525">
            <a:noFill/>
            <a:miter lim="800000"/>
            <a:headEnd/>
            <a:tailEnd/>
          </a:ln>
        </p:spPr>
      </p:pic>
    </p:spTree>
    <p:extLst>
      <p:ext uri="{BB962C8B-B14F-4D97-AF65-F5344CB8AC3E}">
        <p14:creationId xmlns:p14="http://schemas.microsoft.com/office/powerpoint/2010/main" val="8337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hlinkClick r:id="rId2"/>
              </a:rPr>
              <a:t>Charles Rennie Mackintosh (1868 – 1928</a:t>
            </a:r>
            <a:r>
              <a:rPr lang="en-US" sz="2800" dirty="0" smtClean="0">
                <a:hlinkClick r:id="rId2"/>
              </a:rPr>
              <a:t>) </a:t>
            </a:r>
            <a:r>
              <a:rPr lang="en-US" sz="1000" dirty="0"/>
              <a:t>a 3 minute video</a:t>
            </a:r>
            <a:r>
              <a:rPr lang="en-US" sz="1000" dirty="0" smtClean="0"/>
              <a:t> </a:t>
            </a:r>
            <a:endParaRPr lang="en-US" sz="1000" dirty="0"/>
          </a:p>
        </p:txBody>
      </p:sp>
      <p:sp>
        <p:nvSpPr>
          <p:cNvPr id="3" name="Content Placeholder 2"/>
          <p:cNvSpPr>
            <a:spLocks noGrp="1"/>
          </p:cNvSpPr>
          <p:nvPr>
            <p:ph idx="1"/>
          </p:nvPr>
        </p:nvSpPr>
        <p:spPr/>
        <p:txBody>
          <a:bodyPr/>
          <a:lstStyle/>
          <a:p>
            <a:r>
              <a:rPr lang="en-US" dirty="0"/>
              <a:t>A</a:t>
            </a:r>
            <a:r>
              <a:rPr lang="en-US" dirty="0" smtClean="0"/>
              <a:t> </a:t>
            </a:r>
            <a:r>
              <a:rPr lang="en-US" dirty="0"/>
              <a:t>Scottish architect, designer, </a:t>
            </a:r>
            <a:r>
              <a:rPr lang="en-US" dirty="0" smtClean="0"/>
              <a:t>watercolorist </a:t>
            </a:r>
            <a:r>
              <a:rPr lang="en-US" dirty="0"/>
              <a:t>and artist. </a:t>
            </a:r>
            <a:endParaRPr lang="en-US" dirty="0" smtClean="0"/>
          </a:p>
          <a:p>
            <a:r>
              <a:rPr lang="en-US" dirty="0" smtClean="0"/>
              <a:t>He </a:t>
            </a:r>
            <a:r>
              <a:rPr lang="en-US" dirty="0"/>
              <a:t>was a designer in the Arts and Crafts movement and also a</a:t>
            </a:r>
            <a:r>
              <a:rPr lang="en-US" dirty="0" smtClean="0"/>
              <a:t> </a:t>
            </a:r>
            <a:r>
              <a:rPr lang="en-US" dirty="0"/>
              <a:t>main representative of Art Nouveau in the United Kingdom. </a:t>
            </a:r>
          </a:p>
        </p:txBody>
      </p:sp>
      <p:pic>
        <p:nvPicPr>
          <p:cNvPr id="4" name="Picture 3"/>
          <p:cNvPicPr>
            <a:picLocks noChangeAspect="1"/>
          </p:cNvPicPr>
          <p:nvPr/>
        </p:nvPicPr>
        <p:blipFill>
          <a:blip r:embed="rId3"/>
          <a:stretch>
            <a:fillRect/>
          </a:stretch>
        </p:blipFill>
        <p:spPr>
          <a:xfrm>
            <a:off x="5728414" y="3048000"/>
            <a:ext cx="2627586" cy="3337034"/>
          </a:xfrm>
          <a:prstGeom prst="rect">
            <a:avLst/>
          </a:prstGeom>
        </p:spPr>
      </p:pic>
    </p:spTree>
    <p:extLst>
      <p:ext uri="{BB962C8B-B14F-4D97-AF65-F5344CB8AC3E}">
        <p14:creationId xmlns:p14="http://schemas.microsoft.com/office/powerpoint/2010/main" val="26593307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title"/>
          </p:nvPr>
        </p:nvSpPr>
        <p:spPr/>
        <p:txBody>
          <a:bodyPr/>
          <a:lstStyle/>
          <a:p>
            <a:pPr eaLnBrk="1" hangingPunct="1"/>
            <a:endParaRPr lang="en-US" smtClean="0"/>
          </a:p>
        </p:txBody>
      </p:sp>
      <p:pic>
        <p:nvPicPr>
          <p:cNvPr id="68611" name="Picture 4" descr="int"/>
          <p:cNvPicPr>
            <a:picLocks noGrp="1" noChangeAspect="1" noChangeArrowheads="1"/>
          </p:cNvPicPr>
          <p:nvPr>
            <p:ph idx="1"/>
          </p:nvPr>
        </p:nvPicPr>
        <p:blipFill>
          <a:blip r:embed="rId2" cstate="print"/>
          <a:srcRect/>
          <a:stretch>
            <a:fillRect/>
          </a:stretch>
        </p:blipFill>
        <p:spPr>
          <a:xfrm>
            <a:off x="0" y="0"/>
            <a:ext cx="9144000" cy="6383338"/>
          </a:xfrm>
          <a:noFill/>
        </p:spPr>
      </p:pic>
    </p:spTree>
    <p:extLst>
      <p:ext uri="{BB962C8B-B14F-4D97-AF65-F5344CB8AC3E}">
        <p14:creationId xmlns:p14="http://schemas.microsoft.com/office/powerpoint/2010/main" val="28031911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lstStyle/>
          <a:p>
            <a:pPr eaLnBrk="1" hangingPunct="1"/>
            <a:endParaRPr lang="en-US" smtClean="0"/>
          </a:p>
        </p:txBody>
      </p:sp>
      <p:pic>
        <p:nvPicPr>
          <p:cNvPr id="69635" name="Picture 4" descr="int"/>
          <p:cNvPicPr>
            <a:picLocks noGrp="1" noChangeAspect="1" noChangeArrowheads="1"/>
          </p:cNvPicPr>
          <p:nvPr>
            <p:ph idx="1"/>
          </p:nvPr>
        </p:nvPicPr>
        <p:blipFill>
          <a:blip r:embed="rId2" cstate="print"/>
          <a:srcRect/>
          <a:stretch>
            <a:fillRect/>
          </a:stretch>
        </p:blipFill>
        <p:spPr>
          <a:xfrm>
            <a:off x="0" y="0"/>
            <a:ext cx="9144000" cy="6791325"/>
          </a:xfrm>
          <a:noFill/>
        </p:spPr>
      </p:pic>
    </p:spTree>
    <p:extLst>
      <p:ext uri="{BB962C8B-B14F-4D97-AF65-F5344CB8AC3E}">
        <p14:creationId xmlns:p14="http://schemas.microsoft.com/office/powerpoint/2010/main" val="3637642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title"/>
          </p:nvPr>
        </p:nvSpPr>
        <p:spPr/>
        <p:txBody>
          <a:bodyPr/>
          <a:lstStyle/>
          <a:p>
            <a:pPr eaLnBrk="1" hangingPunct="1"/>
            <a:endParaRPr lang="en-US" smtClean="0"/>
          </a:p>
        </p:txBody>
      </p:sp>
      <p:pic>
        <p:nvPicPr>
          <p:cNvPr id="70659" name="Picture 4" descr="int"/>
          <p:cNvPicPr>
            <a:picLocks noGrp="1" noChangeAspect="1" noChangeArrowheads="1"/>
          </p:cNvPicPr>
          <p:nvPr>
            <p:ph idx="1"/>
          </p:nvPr>
        </p:nvPicPr>
        <p:blipFill>
          <a:blip r:embed="rId2" cstate="print"/>
          <a:srcRect/>
          <a:stretch>
            <a:fillRect/>
          </a:stretch>
        </p:blipFill>
        <p:spPr>
          <a:xfrm>
            <a:off x="-76200" y="0"/>
            <a:ext cx="4621213" cy="6858000"/>
          </a:xfrm>
          <a:noFill/>
        </p:spPr>
      </p:pic>
      <p:pic>
        <p:nvPicPr>
          <p:cNvPr id="70660" name="Picture 4" descr="fireplace"/>
          <p:cNvPicPr>
            <a:picLocks noChangeAspect="1" noChangeArrowheads="1"/>
          </p:cNvPicPr>
          <p:nvPr/>
        </p:nvPicPr>
        <p:blipFill>
          <a:blip r:embed="rId3" cstate="print"/>
          <a:srcRect/>
          <a:stretch>
            <a:fillRect/>
          </a:stretch>
        </p:blipFill>
        <p:spPr bwMode="auto">
          <a:xfrm>
            <a:off x="4475163" y="0"/>
            <a:ext cx="4668837" cy="6858000"/>
          </a:xfrm>
          <a:prstGeom prst="rect">
            <a:avLst/>
          </a:prstGeom>
          <a:noFill/>
          <a:ln w="9525">
            <a:noFill/>
            <a:miter lim="800000"/>
            <a:headEnd/>
            <a:tailEnd/>
          </a:ln>
        </p:spPr>
      </p:pic>
    </p:spTree>
    <p:extLst>
      <p:ext uri="{BB962C8B-B14F-4D97-AF65-F5344CB8AC3E}">
        <p14:creationId xmlns:p14="http://schemas.microsoft.com/office/powerpoint/2010/main" val="2399175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int"/>
          <p:cNvPicPr>
            <a:picLocks noGrp="1" noChangeAspect="1" noChangeArrowheads="1"/>
          </p:cNvPicPr>
          <p:nvPr>
            <p:ph idx="1"/>
          </p:nvPr>
        </p:nvPicPr>
        <p:blipFill>
          <a:blip r:embed="rId2" cstate="print"/>
          <a:srcRect/>
          <a:stretch>
            <a:fillRect/>
          </a:stretch>
        </p:blipFill>
        <p:spPr>
          <a:xfrm>
            <a:off x="76200" y="0"/>
            <a:ext cx="4527550" cy="6858000"/>
          </a:xfrm>
          <a:noFill/>
        </p:spPr>
      </p:pic>
      <p:sp>
        <p:nvSpPr>
          <p:cNvPr id="71683" name="Text Box 7"/>
          <p:cNvSpPr txBox="1">
            <a:spLocks noChangeArrowheads="1"/>
          </p:cNvSpPr>
          <p:nvPr/>
        </p:nvSpPr>
        <p:spPr bwMode="auto">
          <a:xfrm>
            <a:off x="4724400" y="685800"/>
            <a:ext cx="2209800" cy="1384300"/>
          </a:xfrm>
          <a:prstGeom prst="rect">
            <a:avLst/>
          </a:prstGeom>
          <a:noFill/>
          <a:ln w="9525">
            <a:noFill/>
            <a:miter lim="800000"/>
            <a:headEnd/>
            <a:tailEnd/>
          </a:ln>
        </p:spPr>
        <p:txBody>
          <a:bodyPr>
            <a:spAutoFit/>
          </a:bodyPr>
          <a:lstStyle/>
          <a:p>
            <a:pPr>
              <a:spcBef>
                <a:spcPct val="50000"/>
              </a:spcBef>
            </a:pPr>
            <a:r>
              <a:rPr lang="en-US" sz="2400"/>
              <a:t>Asymmetrical</a:t>
            </a:r>
          </a:p>
          <a:p>
            <a:pPr>
              <a:spcBef>
                <a:spcPct val="50000"/>
              </a:spcBef>
            </a:pPr>
            <a:r>
              <a:rPr lang="en-US" sz="2400"/>
              <a:t>Serpentine Forms</a:t>
            </a:r>
          </a:p>
        </p:txBody>
      </p:sp>
      <p:sp>
        <p:nvSpPr>
          <p:cNvPr id="71684" name="Text Box 7"/>
          <p:cNvSpPr txBox="1">
            <a:spLocks noChangeArrowheads="1"/>
          </p:cNvSpPr>
          <p:nvPr/>
        </p:nvSpPr>
        <p:spPr bwMode="auto">
          <a:xfrm>
            <a:off x="6248400" y="6400800"/>
            <a:ext cx="2895600" cy="457200"/>
          </a:xfrm>
          <a:prstGeom prst="rect">
            <a:avLst/>
          </a:prstGeom>
          <a:noFill/>
          <a:ln w="9525">
            <a:noFill/>
            <a:miter lim="800000"/>
            <a:headEnd/>
            <a:tailEnd/>
          </a:ln>
        </p:spPr>
        <p:txBody>
          <a:bodyPr>
            <a:spAutoFit/>
          </a:bodyPr>
          <a:lstStyle/>
          <a:p>
            <a:pPr>
              <a:spcBef>
                <a:spcPct val="50000"/>
              </a:spcBef>
            </a:pPr>
            <a:r>
              <a:rPr lang="en-US" sz="2400"/>
              <a:t>Whiplash Curves</a:t>
            </a:r>
          </a:p>
        </p:txBody>
      </p:sp>
      <p:pic>
        <p:nvPicPr>
          <p:cNvPr id="71685" name="Picture 4" descr="int"/>
          <p:cNvPicPr>
            <a:picLocks noChangeAspect="1" noChangeArrowheads="1"/>
          </p:cNvPicPr>
          <p:nvPr/>
        </p:nvPicPr>
        <p:blipFill>
          <a:blip r:embed="rId3" cstate="print"/>
          <a:srcRect/>
          <a:stretch>
            <a:fillRect/>
          </a:stretch>
        </p:blipFill>
        <p:spPr bwMode="auto">
          <a:xfrm>
            <a:off x="5943600" y="1752600"/>
            <a:ext cx="3008313" cy="4648200"/>
          </a:xfrm>
          <a:prstGeom prst="rect">
            <a:avLst/>
          </a:prstGeom>
          <a:noFill/>
          <a:ln w="9525">
            <a:noFill/>
            <a:miter lim="800000"/>
            <a:headEnd/>
            <a:tailEnd/>
          </a:ln>
        </p:spPr>
      </p:pic>
    </p:spTree>
    <p:extLst>
      <p:ext uri="{BB962C8B-B14F-4D97-AF65-F5344CB8AC3E}">
        <p14:creationId xmlns:p14="http://schemas.microsoft.com/office/powerpoint/2010/main" val="11089071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title"/>
          </p:nvPr>
        </p:nvSpPr>
        <p:spPr/>
        <p:txBody>
          <a:bodyPr/>
          <a:lstStyle/>
          <a:p>
            <a:pPr eaLnBrk="1" hangingPunct="1"/>
            <a:endParaRPr lang="en-US" smtClean="0"/>
          </a:p>
        </p:txBody>
      </p:sp>
      <p:pic>
        <p:nvPicPr>
          <p:cNvPr id="72707" name="Picture 4" descr="detail"/>
          <p:cNvPicPr>
            <a:picLocks noGrp="1" noChangeAspect="1" noChangeArrowheads="1"/>
          </p:cNvPicPr>
          <p:nvPr>
            <p:ph idx="1"/>
          </p:nvPr>
        </p:nvPicPr>
        <p:blipFill>
          <a:blip r:embed="rId2" cstate="print"/>
          <a:srcRect/>
          <a:stretch>
            <a:fillRect/>
          </a:stretch>
        </p:blipFill>
        <p:spPr>
          <a:xfrm>
            <a:off x="228600" y="228600"/>
            <a:ext cx="8686800" cy="5964238"/>
          </a:xfrm>
          <a:noFill/>
        </p:spPr>
      </p:pic>
    </p:spTree>
    <p:extLst>
      <p:ext uri="{BB962C8B-B14F-4D97-AF65-F5344CB8AC3E}">
        <p14:creationId xmlns:p14="http://schemas.microsoft.com/office/powerpoint/2010/main" val="28249362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title"/>
          </p:nvPr>
        </p:nvSpPr>
        <p:spPr/>
        <p:txBody>
          <a:bodyPr/>
          <a:lstStyle/>
          <a:p>
            <a:pPr algn="ctr" eaLnBrk="1" hangingPunct="1"/>
            <a:r>
              <a:rPr lang="en-US" sz="2000" dirty="0" smtClean="0"/>
              <a:t>Casa </a:t>
            </a:r>
            <a:r>
              <a:rPr lang="en-US" sz="2000" dirty="0" err="1" smtClean="0"/>
              <a:t>Batllo</a:t>
            </a:r>
            <a:r>
              <a:rPr lang="en-US" sz="2000" dirty="0" smtClean="0"/>
              <a:t> floor plan</a:t>
            </a:r>
            <a:br>
              <a:rPr lang="en-US" sz="2000" dirty="0" smtClean="0"/>
            </a:br>
            <a:r>
              <a:rPr lang="en-US" sz="2000" dirty="0"/>
              <a:t/>
            </a:r>
            <a:br>
              <a:rPr lang="en-US" sz="2000" dirty="0"/>
            </a:br>
            <a:endParaRPr lang="en-US" sz="2000" dirty="0" smtClean="0"/>
          </a:p>
        </p:txBody>
      </p:sp>
      <p:pic>
        <p:nvPicPr>
          <p:cNvPr id="73731" name="Picture 4" descr="plan"/>
          <p:cNvPicPr>
            <a:picLocks noGrp="1" noChangeAspect="1" noChangeArrowheads="1"/>
          </p:cNvPicPr>
          <p:nvPr>
            <p:ph idx="1"/>
          </p:nvPr>
        </p:nvPicPr>
        <p:blipFill>
          <a:blip r:embed="rId2" cstate="print"/>
          <a:srcRect l="-5" r="-5"/>
          <a:stretch>
            <a:fillRect/>
          </a:stretch>
        </p:blipFill>
        <p:spPr>
          <a:xfrm>
            <a:off x="533400" y="1828800"/>
            <a:ext cx="8229600" cy="4267200"/>
          </a:xfrm>
          <a:noFill/>
        </p:spPr>
      </p:pic>
    </p:spTree>
    <p:extLst>
      <p:ext uri="{BB962C8B-B14F-4D97-AF65-F5344CB8AC3E}">
        <p14:creationId xmlns:p14="http://schemas.microsoft.com/office/powerpoint/2010/main" val="248372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8"/>
          <p:cNvSpPr>
            <a:spLocks noGrp="1" noChangeArrowheads="1"/>
          </p:cNvSpPr>
          <p:nvPr>
            <p:ph type="title"/>
          </p:nvPr>
        </p:nvSpPr>
        <p:spPr>
          <a:xfrm>
            <a:off x="609600" y="1493838"/>
            <a:ext cx="3581400" cy="2011362"/>
          </a:xfrm>
          <a:noFill/>
        </p:spPr>
        <p:txBody>
          <a:bodyPr/>
          <a:lstStyle/>
          <a:p>
            <a:pPr eaLnBrk="1" hangingPunct="1"/>
            <a:r>
              <a:rPr lang="en-US" sz="2400" dirty="0" smtClean="0"/>
              <a:t>“</a:t>
            </a:r>
            <a:r>
              <a:rPr lang="en-US" sz="2400" dirty="0" err="1" smtClean="0"/>
              <a:t>Maison</a:t>
            </a:r>
            <a:r>
              <a:rPr lang="en-US" sz="2400" dirty="0" smtClean="0"/>
              <a:t> </a:t>
            </a:r>
            <a:r>
              <a:rPr lang="en-US" sz="2400" dirty="0" err="1" smtClean="0"/>
              <a:t>Horta</a:t>
            </a:r>
            <a:r>
              <a:rPr lang="en-US" sz="2400" dirty="0" smtClean="0"/>
              <a:t>”, located in Brussels, Belgium, designed </a:t>
            </a:r>
            <a:br>
              <a:rPr lang="en-US" sz="2400" dirty="0" smtClean="0"/>
            </a:br>
            <a:r>
              <a:rPr lang="en-US" sz="2400" dirty="0" smtClean="0"/>
              <a:t>by  Belgian architect </a:t>
            </a:r>
            <a:br>
              <a:rPr lang="en-US" sz="2400" dirty="0" smtClean="0"/>
            </a:br>
            <a:r>
              <a:rPr lang="en-US" sz="2400" dirty="0" smtClean="0"/>
              <a:t>Victor </a:t>
            </a:r>
            <a:r>
              <a:rPr lang="en-US" sz="2400" dirty="0" err="1" smtClean="0"/>
              <a:t>Horta</a:t>
            </a:r>
            <a:r>
              <a:rPr lang="en-US" sz="2400" dirty="0"/>
              <a:t> </a:t>
            </a:r>
            <a:r>
              <a:rPr lang="en-US" sz="2400" dirty="0" smtClean="0"/>
              <a:t>in 1901.</a:t>
            </a:r>
          </a:p>
        </p:txBody>
      </p:sp>
      <p:pic>
        <p:nvPicPr>
          <p:cNvPr id="74755" name="Picture 4" descr="ext"/>
          <p:cNvPicPr>
            <a:picLocks noGrp="1" noChangeAspect="1" noChangeArrowheads="1"/>
          </p:cNvPicPr>
          <p:nvPr>
            <p:ph idx="1"/>
          </p:nvPr>
        </p:nvPicPr>
        <p:blipFill>
          <a:blip r:embed="rId2" cstate="print"/>
          <a:srcRect/>
          <a:stretch>
            <a:fillRect/>
          </a:stretch>
        </p:blipFill>
        <p:spPr>
          <a:xfrm>
            <a:off x="4275138" y="0"/>
            <a:ext cx="4868862" cy="6858000"/>
          </a:xfrm>
          <a:noFill/>
        </p:spPr>
      </p:pic>
    </p:spTree>
    <p:extLst>
      <p:ext uri="{BB962C8B-B14F-4D97-AF65-F5344CB8AC3E}">
        <p14:creationId xmlns:p14="http://schemas.microsoft.com/office/powerpoint/2010/main" val="15804258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title"/>
          </p:nvPr>
        </p:nvSpPr>
        <p:spPr/>
        <p:txBody>
          <a:bodyPr/>
          <a:lstStyle/>
          <a:p>
            <a:pPr eaLnBrk="1" hangingPunct="1"/>
            <a:endParaRPr lang="en-US" smtClean="0"/>
          </a:p>
        </p:txBody>
      </p:sp>
      <p:pic>
        <p:nvPicPr>
          <p:cNvPr id="75779" name="Picture 4" descr="ceiling"/>
          <p:cNvPicPr>
            <a:picLocks noGrp="1" noChangeAspect="1" noChangeArrowheads="1"/>
          </p:cNvPicPr>
          <p:nvPr>
            <p:ph idx="1"/>
          </p:nvPr>
        </p:nvPicPr>
        <p:blipFill>
          <a:blip r:embed="rId2" cstate="print"/>
          <a:srcRect/>
          <a:stretch>
            <a:fillRect/>
          </a:stretch>
        </p:blipFill>
        <p:spPr>
          <a:xfrm>
            <a:off x="0" y="0"/>
            <a:ext cx="9144000" cy="6457950"/>
          </a:xfrm>
          <a:noFill/>
        </p:spPr>
      </p:pic>
    </p:spTree>
    <p:extLst>
      <p:ext uri="{BB962C8B-B14F-4D97-AF65-F5344CB8AC3E}">
        <p14:creationId xmlns:p14="http://schemas.microsoft.com/office/powerpoint/2010/main" val="39653349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door"/>
          <p:cNvPicPr>
            <a:picLocks noGrp="1" noChangeAspect="1" noChangeArrowheads="1"/>
          </p:cNvPicPr>
          <p:nvPr>
            <p:ph idx="1"/>
          </p:nvPr>
        </p:nvPicPr>
        <p:blipFill>
          <a:blip r:embed="rId2" cstate="print"/>
          <a:srcRect/>
          <a:stretch>
            <a:fillRect/>
          </a:stretch>
        </p:blipFill>
        <p:spPr>
          <a:xfrm>
            <a:off x="228600" y="0"/>
            <a:ext cx="4902200" cy="6858000"/>
          </a:xfrm>
          <a:noFill/>
        </p:spPr>
      </p:pic>
      <p:sp>
        <p:nvSpPr>
          <p:cNvPr id="76803" name="Text Box 7"/>
          <p:cNvSpPr txBox="1">
            <a:spLocks noChangeArrowheads="1"/>
          </p:cNvSpPr>
          <p:nvPr/>
        </p:nvSpPr>
        <p:spPr bwMode="auto">
          <a:xfrm>
            <a:off x="5105400" y="685800"/>
            <a:ext cx="2514600" cy="1370013"/>
          </a:xfrm>
          <a:prstGeom prst="rect">
            <a:avLst/>
          </a:prstGeom>
          <a:noFill/>
          <a:ln w="9525">
            <a:noFill/>
            <a:miter lim="800000"/>
            <a:headEnd/>
            <a:tailEnd/>
          </a:ln>
        </p:spPr>
        <p:txBody>
          <a:bodyPr>
            <a:spAutoFit/>
          </a:bodyPr>
          <a:lstStyle/>
          <a:p>
            <a:pPr>
              <a:spcBef>
                <a:spcPct val="50000"/>
              </a:spcBef>
            </a:pPr>
            <a:r>
              <a:rPr lang="en-US" sz="2400"/>
              <a:t>Asymmetrical</a:t>
            </a:r>
          </a:p>
          <a:p>
            <a:pPr>
              <a:spcBef>
                <a:spcPct val="50000"/>
              </a:spcBef>
            </a:pPr>
            <a:r>
              <a:rPr lang="en-US" sz="2400"/>
              <a:t>Serpentine Forms</a:t>
            </a:r>
          </a:p>
        </p:txBody>
      </p:sp>
      <p:pic>
        <p:nvPicPr>
          <p:cNvPr id="76804" name="Picture 4" descr="furniture"/>
          <p:cNvPicPr>
            <a:picLocks noChangeAspect="1" noChangeArrowheads="1"/>
          </p:cNvPicPr>
          <p:nvPr/>
        </p:nvPicPr>
        <p:blipFill>
          <a:blip r:embed="rId3" cstate="print"/>
          <a:srcRect/>
          <a:stretch>
            <a:fillRect/>
          </a:stretch>
        </p:blipFill>
        <p:spPr bwMode="auto">
          <a:xfrm>
            <a:off x="5715000" y="2133600"/>
            <a:ext cx="3089275" cy="4495800"/>
          </a:xfrm>
          <a:prstGeom prst="rect">
            <a:avLst/>
          </a:prstGeom>
          <a:noFill/>
          <a:ln w="9525">
            <a:noFill/>
            <a:miter lim="800000"/>
            <a:headEnd/>
            <a:tailEnd/>
          </a:ln>
        </p:spPr>
      </p:pic>
    </p:spTree>
    <p:extLst>
      <p:ext uri="{BB962C8B-B14F-4D97-AF65-F5344CB8AC3E}">
        <p14:creationId xmlns:p14="http://schemas.microsoft.com/office/powerpoint/2010/main" val="210455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p:txBody>
          <a:bodyPr/>
          <a:lstStyle/>
          <a:p>
            <a:pPr eaLnBrk="1" hangingPunct="1"/>
            <a:endParaRPr lang="en-US" smtClean="0"/>
          </a:p>
        </p:txBody>
      </p:sp>
      <p:pic>
        <p:nvPicPr>
          <p:cNvPr id="77827" name="Picture 4" descr="furniture"/>
          <p:cNvPicPr>
            <a:picLocks noGrp="1" noChangeAspect="1" noChangeArrowheads="1"/>
          </p:cNvPicPr>
          <p:nvPr>
            <p:ph idx="1"/>
          </p:nvPr>
        </p:nvPicPr>
        <p:blipFill>
          <a:blip r:embed="rId2" cstate="print"/>
          <a:srcRect/>
          <a:stretch>
            <a:fillRect/>
          </a:stretch>
        </p:blipFill>
        <p:spPr>
          <a:xfrm>
            <a:off x="0" y="0"/>
            <a:ext cx="9144000" cy="6845300"/>
          </a:xfrm>
          <a:noFill/>
        </p:spPr>
      </p:pic>
    </p:spTree>
    <p:extLst>
      <p:ext uri="{BB962C8B-B14F-4D97-AF65-F5344CB8AC3E}">
        <p14:creationId xmlns:p14="http://schemas.microsoft.com/office/powerpoint/2010/main" val="3712999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339</TotalTime>
  <Words>2011</Words>
  <Application>Microsoft Macintosh PowerPoint</Application>
  <PresentationFormat>On-screen Show (4:3)</PresentationFormat>
  <Paragraphs>234</Paragraphs>
  <Slides>122</Slides>
  <Notes>0</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Office Theme</vt:lpstr>
      <vt:lpstr>ART 1600 – The Aesthetics of Architecture, Interiors, and Design Matthew Ziff, Associate Professor, Interior Architecture Area Chair Spring Semester 2017 </vt:lpstr>
      <vt:lpstr>We classify developments in architecture, and design, as ‘movements’ </vt:lpstr>
      <vt:lpstr>Art Nouveau 1890-1910 +-</vt:lpstr>
      <vt:lpstr>Art Nouveau imagery:  nature motifs, curvilinear, flowing</vt:lpstr>
      <vt:lpstr>Art Nouveau</vt:lpstr>
      <vt:lpstr>Art Nouveau imagery Paris metro station entry designed by Hector Guimard, 1900</vt:lpstr>
      <vt:lpstr>Art Nouveau</vt:lpstr>
      <vt:lpstr>Some of the most influential designers of the  Art Nouveau period include:</vt:lpstr>
      <vt:lpstr>Charles Rennie Mackintosh (1868 – 1928) a 3 minute video </vt:lpstr>
      <vt:lpstr>Charles Rennie Mackintosh (1868 – 1928)</vt:lpstr>
      <vt:lpstr>PowerPoint Presentation</vt:lpstr>
      <vt:lpstr>The Willow Tearooms, 1896 - 1917 Glasgow, Scotland</vt:lpstr>
      <vt:lpstr>Willow Tea Room facade</vt:lpstr>
      <vt:lpstr>Willow Tea Room interior</vt:lpstr>
      <vt:lpstr>Mackintosh dining set, 1903</vt:lpstr>
      <vt:lpstr>Macintosh drawings of Willow Tea Room furniture</vt:lpstr>
      <vt:lpstr>Today after renovation</vt:lpstr>
      <vt:lpstr>Mackintosh furniture</vt:lpstr>
      <vt:lpstr>Mackintosh ‘Ladder Back’ chairs</vt:lpstr>
      <vt:lpstr>Mackintosh wash stand,1904</vt:lpstr>
      <vt:lpstr>Glasgow School of Art, 1909 designed by Charles Rennie Mackintosh</vt:lpstr>
      <vt:lpstr>Main Entrance Glasgow School of Art</vt:lpstr>
      <vt:lpstr>Details for the Glasgow School of Art  by Mackintosh</vt:lpstr>
      <vt:lpstr>Gallery space in the Glasgow School of Art Note how the structural frame of the skylight and roof are exposed and designed to be seen; they relate to other forms used elsewhere in the building. </vt:lpstr>
      <vt:lpstr>“Hill House”, located in Helensburgh, Scotland,   designed by Charles Rennie Mackintosh in 1904</vt:lpstr>
      <vt:lpstr>PowerPoint Presentation</vt:lpstr>
      <vt:lpstr>PowerPoint Presentation</vt:lpstr>
      <vt:lpstr>PowerPoint Presentation</vt:lpstr>
      <vt:lpstr>PowerPoint Presentation</vt:lpstr>
      <vt:lpstr>PowerPoint Presentation</vt:lpstr>
      <vt:lpstr>Macintosh furniture</vt:lpstr>
      <vt:lpstr>CHARLES RENNIE  &amp;    MARGARET MACDONALD MACKINTOSH 1868 - 1928                  1865 - 1933 </vt:lpstr>
      <vt:lpstr>Mackintosh watercolors</vt:lpstr>
      <vt:lpstr>Mackintosh watercolors</vt:lpstr>
      <vt:lpstr>Mackintosh watercolors</vt:lpstr>
      <vt:lpstr>Mackintosh watercolors</vt:lpstr>
      <vt:lpstr>Mackintosh watercolors</vt:lpstr>
      <vt:lpstr>Hector Guimard 1867 - 1942</vt:lpstr>
      <vt:lpstr>Hector Guimard web page</vt:lpstr>
      <vt:lpstr>A custom designed fireplace surround made of enameled stoneware fashioned from reconstituted lava (6’ tall)</vt:lpstr>
      <vt:lpstr>Hector Guimard</vt:lpstr>
      <vt:lpstr>Hector Guimard</vt:lpstr>
      <vt:lpstr>Louis Comfort Tiffany 1848 - 1943</vt:lpstr>
      <vt:lpstr>‘Daffodil’ stained glass leaded lampshade</vt:lpstr>
      <vt:lpstr>Close-up of a Tiffany Studios "Venetian" desk lamp, 1910-1920</vt:lpstr>
      <vt:lpstr>An original Tiffany ‘Daffodil’ table lamp: sold for $24,000, January 2017.</vt:lpstr>
      <vt:lpstr>Louis C. Tiffany: ‘Dogwood Blossom’ Table Lamp, circa 1906 $60,000</vt:lpstr>
      <vt:lpstr>‘The Tree of Life’ stained glass panel</vt:lpstr>
      <vt:lpstr>Tiffany stained glass window at Second Presbyterian Church (Chicago, Illinois)</vt:lpstr>
      <vt:lpstr>Tiffany stained glass lamps Virginia Museum of Fine Arts, Richmond, VA</vt:lpstr>
      <vt:lpstr>Tiffany’s ‘Wisteria’ table lamp</vt:lpstr>
      <vt:lpstr>Louis Comfort Tiffany</vt:lpstr>
      <vt:lpstr>Louis Comfort Tiffany</vt:lpstr>
      <vt:lpstr>Mark Twain (Samuel Clemens) house Hartford, Connecticut</vt:lpstr>
      <vt:lpstr>Mark Twain (Samuel Clemens) house Hartford, Connecticut</vt:lpstr>
      <vt:lpstr>Mark Twain house</vt:lpstr>
      <vt:lpstr>The upstairs ‘billiards’ room (where Mark Twain showed my grandfather, a high school student visiting the house on a school field trip,  how to shoot pool)</vt:lpstr>
      <vt:lpstr>PowerPoint Presentation</vt:lpstr>
      <vt:lpstr>Mark Twain house stairway</vt:lpstr>
      <vt:lpstr>Mark Twain house</vt:lpstr>
      <vt:lpstr>A Victorian style interior</vt:lpstr>
      <vt:lpstr>A Victorian style interior</vt:lpstr>
      <vt:lpstr>Mark Twain house</vt:lpstr>
      <vt:lpstr>A mix of Arts &amp; Crafts, Victorian, and Art Nouveau</vt:lpstr>
      <vt:lpstr>Louis Comfort Tiffany, 1848-1933 “Magnolia and Irises” 1908</vt:lpstr>
      <vt:lpstr>PowerPoint Presentation</vt:lpstr>
      <vt:lpstr>Art Nouveau</vt:lpstr>
      <vt:lpstr>Louis Sullivan, architect1856 – 1924 Louis Sullivan overview with music by George Gershwin "Rhapsody in Blue" </vt:lpstr>
      <vt:lpstr>Louis Sullivan</vt:lpstr>
      <vt:lpstr>Art Nouveau</vt:lpstr>
      <vt:lpstr>PowerPoint Presentation</vt:lpstr>
      <vt:lpstr>PowerPoint Presentation</vt:lpstr>
      <vt:lpstr>Early Modern high rise building Louis Sullivan’s ‘Guaranty Building’ , Buffalo, NY, 1896 Louis Sullivan video  </vt:lpstr>
      <vt:lpstr>National Farmers Bank, Owatonna, MN </vt:lpstr>
      <vt:lpstr>National Farmers Bank, Owatonna, MN </vt:lpstr>
      <vt:lpstr>National Farmers Bank, Owatonna, MN </vt:lpstr>
      <vt:lpstr>National Farmers Bank, Owatonna, MN </vt:lpstr>
      <vt:lpstr>People's Savings and Loan Association Bank Sidney, Ohio, by Louis Sullivan</vt:lpstr>
      <vt:lpstr>Merchant’s National Bank, Columbus, Wisconsin</vt:lpstr>
      <vt:lpstr>Merchant’s National Bank, Columbus, Wisconsin</vt:lpstr>
      <vt:lpstr>PowerPoint Presentation</vt:lpstr>
      <vt:lpstr>National Farmers Bank, Owatonna, MN</vt:lpstr>
      <vt:lpstr>Merchant’s National Bank, Grinnell, Iowa</vt:lpstr>
      <vt:lpstr>PowerPoint Presentation</vt:lpstr>
      <vt:lpstr>Terra cotta ornament</vt:lpstr>
      <vt:lpstr>Farmers &amp; Merchants Bank</vt:lpstr>
      <vt:lpstr>Farmers &amp; Merchants bank</vt:lpstr>
      <vt:lpstr>Casa Batllo, 1904, Barcelona, Spain, designed by Antonio Gaudi The following 7 slides are of the Casa Batllo </vt:lpstr>
      <vt:lpstr>PowerPoint Presentation</vt:lpstr>
      <vt:lpstr>PowerPoint Presentation</vt:lpstr>
      <vt:lpstr>PowerPoint Presentation</vt:lpstr>
      <vt:lpstr>PowerPoint Presentation</vt:lpstr>
      <vt:lpstr>PowerPoint Presentation</vt:lpstr>
      <vt:lpstr>PowerPoint Presentation</vt:lpstr>
      <vt:lpstr>Casa Batllo floor plan  </vt:lpstr>
      <vt:lpstr>“Maison Horta”, located in Brussels, Belgium, designed  by  Belgian architect  Victor Horta in 1901.</vt:lpstr>
      <vt:lpstr>PowerPoint Presentation</vt:lpstr>
      <vt:lpstr>PowerPoint Presentation</vt:lpstr>
      <vt:lpstr>PowerPoint Presentation</vt:lpstr>
      <vt:lpstr>PowerPoint Presentation</vt:lpstr>
      <vt:lpstr>PowerPoint Presentation</vt:lpstr>
      <vt:lpstr>Art Nouveau Artists </vt:lpstr>
      <vt:lpstr>“Adele Bloch-Bauer I” (1907), by Gustave Klimt sold for a record $135 million in 2006, Neue Galerie, New York</vt:lpstr>
      <vt:lpstr>“The Embrace” by Gustav Klimt</vt:lpstr>
      <vt:lpstr>Gustav Klimt Art Nouveau artist</vt:lpstr>
      <vt:lpstr>“Hope II” 1907, Gustav Klimt</vt:lpstr>
      <vt:lpstr>    Aubrey Beardsley, 1872-1898</vt:lpstr>
      <vt:lpstr>Aubrey Beardsley “The Dancer's Reward” (Salome) by Aubrey Beardsley</vt:lpstr>
      <vt:lpstr>PowerPoint Presentation</vt:lpstr>
      <vt:lpstr>Aubrey Beardsley “The Peacock Skirt” 1893</vt:lpstr>
      <vt:lpstr>Aubrey Beardsley “Venus Between Terminal Gods”</vt:lpstr>
      <vt:lpstr>Rene Lalique</vt:lpstr>
      <vt:lpstr>Rene Lalique Oiseau de Feu (Firebird), 1922</vt:lpstr>
      <vt:lpstr>PowerPoint Presentation</vt:lpstr>
      <vt:lpstr>Michael Thonet</vt:lpstr>
      <vt:lpstr>Michael Thonet, 1796-1871</vt:lpstr>
      <vt:lpstr>Michael Thonet</vt:lpstr>
      <vt:lpstr>Thonet “Rocking Chair, Model 1” 1860</vt:lpstr>
      <vt:lpstr>PowerPoint Presentation</vt:lpstr>
      <vt:lpstr>Thonet bentwood chair</vt:lpstr>
      <vt:lpstr>Thonet Armchair No. 6009</vt:lpstr>
      <vt:lpstr>Thonet Furniture Company An ongoing company located in Newport, Tennessee</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1600 – The Aesthetics of Architecture, Interiors, and Design Matthew Ziff, Associate Professor, Interior Architecture Area Chair Fall Semester 2013 </dc:title>
  <dc:creator>Ohio User</dc:creator>
  <cp:lastModifiedBy>Ohio User</cp:lastModifiedBy>
  <cp:revision>43</cp:revision>
  <dcterms:created xsi:type="dcterms:W3CDTF">2013-09-25T14:58:46Z</dcterms:created>
  <dcterms:modified xsi:type="dcterms:W3CDTF">2017-03-15T17:29:54Z</dcterms:modified>
</cp:coreProperties>
</file>